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261" r:id="rId3"/>
    <p:sldId id="318" r:id="rId4"/>
    <p:sldId id="271" r:id="rId5"/>
    <p:sldId id="277" r:id="rId6"/>
    <p:sldId id="281" r:id="rId7"/>
    <p:sldId id="282" r:id="rId8"/>
    <p:sldId id="322" r:id="rId9"/>
    <p:sldId id="285" r:id="rId10"/>
    <p:sldId id="286" r:id="rId11"/>
    <p:sldId id="287" r:id="rId12"/>
    <p:sldId id="289" r:id="rId13"/>
    <p:sldId id="291" r:id="rId14"/>
    <p:sldId id="290" r:id="rId15"/>
    <p:sldId id="292" r:id="rId16"/>
    <p:sldId id="293" r:id="rId17"/>
    <p:sldId id="296" r:id="rId18"/>
    <p:sldId id="295" r:id="rId19"/>
    <p:sldId id="294" r:id="rId20"/>
    <p:sldId id="309" r:id="rId21"/>
    <p:sldId id="297" r:id="rId22"/>
    <p:sldId id="310" r:id="rId23"/>
    <p:sldId id="308" r:id="rId24"/>
    <p:sldId id="300" r:id="rId25"/>
    <p:sldId id="311" r:id="rId26"/>
    <p:sldId id="298" r:id="rId27"/>
    <p:sldId id="312" r:id="rId28"/>
    <p:sldId id="299" r:id="rId29"/>
    <p:sldId id="301" r:id="rId30"/>
    <p:sldId id="313" r:id="rId31"/>
    <p:sldId id="315" r:id="rId32"/>
    <p:sldId id="314" r:id="rId33"/>
    <p:sldId id="321" r:id="rId34"/>
    <p:sldId id="320" r:id="rId3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ACBB"/>
    <a:srgbClr val="DFF1EF"/>
    <a:srgbClr val="DFF0EE"/>
    <a:srgbClr val="02090D"/>
    <a:srgbClr val="0054B7"/>
    <a:srgbClr val="009FE3"/>
    <a:srgbClr val="FFFFFF"/>
    <a:srgbClr val="4996AD"/>
    <a:srgbClr val="0064C1"/>
    <a:srgbClr val="B51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3" autoAdjust="0"/>
    <p:restoredTop sz="80409" autoAdjust="0"/>
  </p:normalViewPr>
  <p:slideViewPr>
    <p:cSldViewPr snapToGrid="0">
      <p:cViewPr varScale="1">
        <p:scale>
          <a:sx n="77" d="100"/>
          <a:sy n="77" d="100"/>
        </p:scale>
        <p:origin x="90" y="3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 Alexandre Da Silva Regalo" userId="3995c58a-ff9c-4111-9755-589a03a8f7a0" providerId="ADAL" clId="{DDEF62AB-BFE8-435D-884C-CD9147E1D4C9}"/>
    <pc:docChg chg="custSel modSld">
      <pc:chgData name="Ravi Alexandre Da Silva Regalo" userId="3995c58a-ff9c-4111-9755-589a03a8f7a0" providerId="ADAL" clId="{DDEF62AB-BFE8-435D-884C-CD9147E1D4C9}" dt="2024-06-20T13:01:17.596" v="5" actId="1076"/>
      <pc:docMkLst>
        <pc:docMk/>
      </pc:docMkLst>
      <pc:sldChg chg="delSp modSp mod">
        <pc:chgData name="Ravi Alexandre Da Silva Regalo" userId="3995c58a-ff9c-4111-9755-589a03a8f7a0" providerId="ADAL" clId="{DDEF62AB-BFE8-435D-884C-CD9147E1D4C9}" dt="2024-06-20T13:01:17.596" v="5" actId="1076"/>
        <pc:sldMkLst>
          <pc:docMk/>
          <pc:sldMk cId="548152932" sldId="290"/>
        </pc:sldMkLst>
        <pc:picChg chg="mod">
          <ac:chgData name="Ravi Alexandre Da Silva Regalo" userId="3995c58a-ff9c-4111-9755-589a03a8f7a0" providerId="ADAL" clId="{DDEF62AB-BFE8-435D-884C-CD9147E1D4C9}" dt="2024-06-20T13:01:17.596" v="5" actId="1076"/>
          <ac:picMkLst>
            <pc:docMk/>
            <pc:sldMk cId="548152932" sldId="290"/>
            <ac:picMk id="12" creationId="{3700C209-874F-550E-8962-726CFBCE165F}"/>
          </ac:picMkLst>
        </pc:picChg>
        <pc:picChg chg="del">
          <ac:chgData name="Ravi Alexandre Da Silva Regalo" userId="3995c58a-ff9c-4111-9755-589a03a8f7a0" providerId="ADAL" clId="{DDEF62AB-BFE8-435D-884C-CD9147E1D4C9}" dt="2024-06-20T13:01:08.272" v="0" actId="478"/>
          <ac:picMkLst>
            <pc:docMk/>
            <pc:sldMk cId="548152932" sldId="290"/>
            <ac:picMk id="20" creationId="{5224A50C-23EE-1DD3-5FE9-DE507FCA017B}"/>
          </ac:picMkLst>
        </pc:picChg>
        <pc:picChg chg="del">
          <ac:chgData name="Ravi Alexandre Da Silva Regalo" userId="3995c58a-ff9c-4111-9755-589a03a8f7a0" providerId="ADAL" clId="{DDEF62AB-BFE8-435D-884C-CD9147E1D4C9}" dt="2024-06-20T13:01:08.738" v="1" actId="478"/>
          <ac:picMkLst>
            <pc:docMk/>
            <pc:sldMk cId="548152932" sldId="290"/>
            <ac:picMk id="22" creationId="{6627A53F-054F-AA39-41C3-2E3C0046484A}"/>
          </ac:picMkLst>
        </pc:picChg>
        <pc:picChg chg="del">
          <ac:chgData name="Ravi Alexandre Da Silva Regalo" userId="3995c58a-ff9c-4111-9755-589a03a8f7a0" providerId="ADAL" clId="{DDEF62AB-BFE8-435D-884C-CD9147E1D4C9}" dt="2024-06-20T13:01:09.261" v="2" actId="478"/>
          <ac:picMkLst>
            <pc:docMk/>
            <pc:sldMk cId="548152932" sldId="290"/>
            <ac:picMk id="24" creationId="{ED75BEF9-D8A3-3E48-5113-49CD265C0832}"/>
          </ac:picMkLst>
        </pc:picChg>
        <pc:picChg chg="del">
          <ac:chgData name="Ravi Alexandre Da Silva Regalo" userId="3995c58a-ff9c-4111-9755-589a03a8f7a0" providerId="ADAL" clId="{DDEF62AB-BFE8-435D-884C-CD9147E1D4C9}" dt="2024-06-20T13:01:09.831" v="3" actId="478"/>
          <ac:picMkLst>
            <pc:docMk/>
            <pc:sldMk cId="548152932" sldId="290"/>
            <ac:picMk id="26" creationId="{4C903836-4574-3EC5-B9EA-7F5EEEB2699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EF1053-73E1-4286-A4B9-D4B113F40CAB}" type="datetimeFigureOut">
              <a:rPr lang="pt-PT" smtClean="0"/>
              <a:t>20/06/2024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5B9EA-E2CA-497F-B3DE-0C2EF5E0E12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169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Olá</a:t>
            </a:r>
            <a:r>
              <a:rPr lang="en-GB" dirty="0"/>
              <a:t>, boa </a:t>
            </a:r>
            <a:r>
              <a:rPr lang="en-GB" dirty="0" err="1"/>
              <a:t>tarde</a:t>
            </a:r>
            <a:r>
              <a:rPr lang="en-GB" dirty="0"/>
              <a:t>, </a:t>
            </a:r>
            <a:r>
              <a:rPr lang="en-GB" dirty="0" err="1"/>
              <a:t>hoje</a:t>
            </a:r>
            <a:r>
              <a:rPr lang="en-GB" dirty="0"/>
              <a:t> </a:t>
            </a:r>
            <a:r>
              <a:rPr lang="en-GB" dirty="0" err="1"/>
              <a:t>vou</a:t>
            </a:r>
            <a:r>
              <a:rPr lang="en-GB" dirty="0"/>
              <a:t> </a:t>
            </a:r>
            <a:r>
              <a:rPr lang="en-GB" dirty="0" err="1"/>
              <a:t>apresentar</a:t>
            </a:r>
            <a:r>
              <a:rPr lang="en-GB" dirty="0"/>
              <a:t> o meu </a:t>
            </a:r>
            <a:r>
              <a:rPr lang="en-GB" dirty="0" err="1"/>
              <a:t>projeto</a:t>
            </a:r>
            <a:r>
              <a:rPr lang="en-GB" dirty="0"/>
              <a:t> </a:t>
            </a:r>
            <a:r>
              <a:rPr lang="en-GB" dirty="0" err="1"/>
              <a:t>integrador</a:t>
            </a:r>
            <a:r>
              <a:rPr lang="en-GB" dirty="0"/>
              <a:t> de Segundo </a:t>
            </a:r>
            <a:r>
              <a:rPr lang="en-GB" dirty="0" err="1"/>
              <a:t>ciclo</a:t>
            </a:r>
            <a:r>
              <a:rPr lang="en-GB" dirty="0"/>
              <a:t> </a:t>
            </a:r>
            <a:r>
              <a:rPr lang="en-GB" dirty="0" err="1"/>
              <a:t>entitulado</a:t>
            </a:r>
            <a:r>
              <a:rPr lang="en-GB" dirty="0"/>
              <a:t>, “An underwater Docking system for sustained presence as sea”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0136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Quanto</a:t>
            </a:r>
            <a:r>
              <a:rPr lang="en-GB" dirty="0"/>
              <a:t> a </a:t>
            </a:r>
            <a:r>
              <a:rPr lang="en-GB" dirty="0" err="1"/>
              <a:t>outerloops</a:t>
            </a:r>
            <a:r>
              <a:rPr lang="en-GB" dirty="0"/>
              <a:t>,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abordagem</a:t>
            </a:r>
            <a:r>
              <a:rPr lang="en-GB" dirty="0"/>
              <a:t> </a:t>
            </a:r>
            <a:r>
              <a:rPr lang="en-GB" dirty="0" err="1"/>
              <a:t>clássica</a:t>
            </a:r>
            <a:r>
              <a:rPr lang="en-GB" dirty="0"/>
              <a:t> é o path following. Um dos </a:t>
            </a:r>
            <a:r>
              <a:rPr lang="en-GB" dirty="0" err="1"/>
              <a:t>algoritmos</a:t>
            </a:r>
            <a:r>
              <a:rPr lang="en-GB" dirty="0"/>
              <a:t> de PF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estudados</a:t>
            </a:r>
            <a:r>
              <a:rPr lang="en-GB" dirty="0"/>
              <a:t> é o Line of Sight. Neste </a:t>
            </a:r>
            <a:r>
              <a:rPr lang="en-GB" dirty="0" err="1"/>
              <a:t>algoritmo</a:t>
            </a:r>
            <a:r>
              <a:rPr lang="en-GB" dirty="0"/>
              <a:t> o </a:t>
            </a:r>
            <a:r>
              <a:rPr lang="en-GB" dirty="0" err="1"/>
              <a:t>veiculo</a:t>
            </a:r>
            <a:r>
              <a:rPr lang="en-GB" dirty="0"/>
              <a:t> </a:t>
            </a:r>
            <a:r>
              <a:rPr lang="en-GB" dirty="0" err="1"/>
              <a:t>orienta</a:t>
            </a:r>
            <a:r>
              <a:rPr lang="en-GB" dirty="0"/>
              <a:t>-se de forma a que a proa Aponte para um </a:t>
            </a:r>
            <a:r>
              <a:rPr lang="en-GB" dirty="0" err="1"/>
              <a:t>ponto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à </a:t>
            </a:r>
            <a:r>
              <a:rPr lang="en-GB" dirty="0" err="1"/>
              <a:t>frente</a:t>
            </a:r>
            <a:r>
              <a:rPr lang="en-GB" dirty="0"/>
              <a:t> no </a:t>
            </a:r>
            <a:r>
              <a:rPr lang="en-GB" dirty="0" err="1"/>
              <a:t>caminho</a:t>
            </a:r>
            <a:r>
              <a:rPr lang="en-GB" dirty="0"/>
              <a:t> do que o </a:t>
            </a:r>
            <a:r>
              <a:rPr lang="en-GB" dirty="0" err="1"/>
              <a:t>ponto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proximo.</a:t>
            </a:r>
          </a:p>
          <a:p>
            <a:endParaRPr lang="en-GB" dirty="0"/>
          </a:p>
          <a:p>
            <a:r>
              <a:rPr lang="en-GB" dirty="0"/>
              <a:t>Esta lei de </a:t>
            </a:r>
            <a:r>
              <a:rPr lang="en-GB" dirty="0" err="1"/>
              <a:t>controlo</a:t>
            </a:r>
            <a:r>
              <a:rPr lang="en-GB" dirty="0"/>
              <a:t> é </a:t>
            </a:r>
            <a:r>
              <a:rPr lang="en-GB" dirty="0" err="1"/>
              <a:t>bastante</a:t>
            </a:r>
            <a:r>
              <a:rPr lang="en-GB" dirty="0"/>
              <a:t> simples mas o  </a:t>
            </a:r>
            <a:r>
              <a:rPr lang="en-GB" dirty="0" err="1"/>
              <a:t>algorimto</a:t>
            </a:r>
            <a:r>
              <a:rPr lang="en-GB" dirty="0"/>
              <a:t> </a:t>
            </a:r>
            <a:r>
              <a:rPr lang="en-GB" dirty="0" err="1"/>
              <a:t>falha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presença</a:t>
            </a:r>
            <a:r>
              <a:rPr lang="en-GB" dirty="0"/>
              <a:t> de </a:t>
            </a:r>
            <a:r>
              <a:rPr lang="en-GB" dirty="0" err="1"/>
              <a:t>correntes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25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Uma </a:t>
            </a:r>
            <a:r>
              <a:rPr lang="en-GB" dirty="0" err="1"/>
              <a:t>versão</a:t>
            </a:r>
            <a:r>
              <a:rPr lang="en-GB" dirty="0"/>
              <a:t> </a:t>
            </a:r>
            <a:r>
              <a:rPr lang="en-GB" dirty="0" err="1"/>
              <a:t>melhorada</a:t>
            </a:r>
            <a:r>
              <a:rPr lang="en-GB" dirty="0"/>
              <a:t> des </a:t>
            </a:r>
            <a:r>
              <a:rPr lang="en-GB" dirty="0" err="1"/>
              <a:t>algotimo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proposta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Pramod Maurya, </a:t>
            </a:r>
            <a:r>
              <a:rPr lang="en-GB" dirty="0" err="1"/>
              <a:t>onde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adicionado</a:t>
            </a:r>
            <a:r>
              <a:rPr lang="en-GB" dirty="0"/>
              <a:t> um </a:t>
            </a:r>
            <a:r>
              <a:rPr lang="en-GB" dirty="0" err="1"/>
              <a:t>termo</a:t>
            </a:r>
            <a:r>
              <a:rPr lang="en-GB" dirty="0"/>
              <a:t> integral para </a:t>
            </a:r>
            <a:r>
              <a:rPr lang="en-GB" dirty="0" err="1"/>
              <a:t>aprender</a:t>
            </a:r>
            <a:r>
              <a:rPr lang="en-GB" dirty="0"/>
              <a:t> o </a:t>
            </a:r>
            <a:r>
              <a:rPr lang="en-GB" dirty="0" err="1"/>
              <a:t>efeito</a:t>
            </a:r>
            <a:r>
              <a:rPr lang="en-GB" dirty="0"/>
              <a:t> das </a:t>
            </a:r>
            <a:r>
              <a:rPr lang="en-GB" dirty="0" err="1"/>
              <a:t>correntes</a:t>
            </a:r>
            <a:r>
              <a:rPr lang="en-GB" dirty="0"/>
              <a:t> </a:t>
            </a:r>
            <a:r>
              <a:rPr lang="en-GB" dirty="0" err="1"/>
              <a:t>oceanicas</a:t>
            </a:r>
            <a:r>
              <a:rPr lang="en-GB" dirty="0"/>
              <a:t>. Neste </a:t>
            </a:r>
            <a:r>
              <a:rPr lang="en-GB" dirty="0" err="1"/>
              <a:t>caso</a:t>
            </a:r>
            <a:r>
              <a:rPr lang="en-GB" dirty="0"/>
              <a:t> o </a:t>
            </a:r>
            <a:r>
              <a:rPr lang="en-GB" dirty="0" err="1"/>
              <a:t>veiculo</a:t>
            </a:r>
            <a:r>
              <a:rPr lang="en-GB" dirty="0"/>
              <a:t> </a:t>
            </a:r>
            <a:r>
              <a:rPr lang="en-GB" dirty="0" err="1"/>
              <a:t>adquire</a:t>
            </a:r>
            <a:r>
              <a:rPr lang="en-GB" dirty="0"/>
              <a:t> um crab angle, </a:t>
            </a:r>
            <a:r>
              <a:rPr lang="en-GB" dirty="0" err="1"/>
              <a:t>convergindo</a:t>
            </a:r>
            <a:r>
              <a:rPr lang="en-GB" dirty="0"/>
              <a:t> para o </a:t>
            </a:r>
            <a:r>
              <a:rPr lang="en-GB" dirty="0" err="1"/>
              <a:t>caminho</a:t>
            </a:r>
            <a:r>
              <a:rPr lang="en-GB" dirty="0"/>
              <a:t> </a:t>
            </a:r>
            <a:r>
              <a:rPr lang="en-GB" dirty="0" err="1"/>
              <a:t>asimtoticamente</a:t>
            </a:r>
            <a:r>
              <a:rPr lang="en-GB" dirty="0"/>
              <a:t>,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presença</a:t>
            </a:r>
            <a:r>
              <a:rPr lang="en-GB" dirty="0"/>
              <a:t> de </a:t>
            </a:r>
            <a:r>
              <a:rPr lang="en-GB" dirty="0" err="1"/>
              <a:t>correntes</a:t>
            </a:r>
            <a:r>
              <a:rPr lang="en-GB" dirty="0"/>
              <a:t> </a:t>
            </a:r>
            <a:r>
              <a:rPr lang="en-GB" dirty="0" err="1"/>
              <a:t>constantes</a:t>
            </a:r>
            <a:r>
              <a:rPr lang="en-GB" dirty="0"/>
              <a:t>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879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aos</a:t>
            </a:r>
            <a:r>
              <a:rPr lang="en-GB" dirty="0"/>
              <a:t> </a:t>
            </a:r>
            <a:r>
              <a:rPr lang="en-GB" dirty="0" err="1"/>
              <a:t>controladores</a:t>
            </a:r>
            <a:r>
              <a:rPr lang="en-GB" dirty="0"/>
              <a:t> inner loop,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controlodaroes</a:t>
            </a:r>
            <a:r>
              <a:rPr lang="en-GB" dirty="0"/>
              <a:t> PID </a:t>
            </a:r>
            <a:r>
              <a:rPr lang="en-GB" dirty="0" err="1"/>
              <a:t>foram</a:t>
            </a:r>
            <a:r>
              <a:rPr lang="en-GB" dirty="0"/>
              <a:t> </a:t>
            </a:r>
            <a:r>
              <a:rPr lang="en-GB" dirty="0" err="1"/>
              <a:t>escolhidos</a:t>
            </a:r>
            <a:r>
              <a:rPr lang="en-GB" dirty="0"/>
              <a:t> pela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simplicidade</a:t>
            </a:r>
            <a:r>
              <a:rPr lang="en-GB" dirty="0"/>
              <a:t> de </a:t>
            </a:r>
            <a:r>
              <a:rPr lang="en-GB" dirty="0" err="1"/>
              <a:t>implemantação</a:t>
            </a:r>
            <a:r>
              <a:rPr lang="en-GB" dirty="0"/>
              <a:t> e </a:t>
            </a:r>
            <a:r>
              <a:rPr lang="en-GB" dirty="0" err="1"/>
              <a:t>projeto</a:t>
            </a:r>
            <a:r>
              <a:rPr lang="en-GB" dirty="0"/>
              <a:t>. </a:t>
            </a:r>
          </a:p>
          <a:p>
            <a:r>
              <a:rPr lang="en-GB" dirty="0"/>
              <a:t>No </a:t>
            </a:r>
            <a:r>
              <a:rPr lang="en-GB" dirty="0" err="1"/>
              <a:t>entanto</a:t>
            </a:r>
            <a:r>
              <a:rPr lang="en-GB" dirty="0"/>
              <a:t> </a:t>
            </a:r>
            <a:r>
              <a:rPr lang="en-GB" dirty="0" err="1"/>
              <a:t>estes</a:t>
            </a:r>
            <a:r>
              <a:rPr lang="en-GB" dirty="0"/>
              <a:t> </a:t>
            </a:r>
            <a:r>
              <a:rPr lang="en-GB" dirty="0" err="1"/>
              <a:t>controladores</a:t>
            </a:r>
            <a:r>
              <a:rPr lang="en-GB" dirty="0"/>
              <a:t>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sensiveis</a:t>
            </a:r>
            <a:r>
              <a:rPr lang="en-GB" dirty="0"/>
              <a:t> a </a:t>
            </a:r>
            <a:r>
              <a:rPr lang="en-GB" dirty="0" err="1"/>
              <a:t>erros</a:t>
            </a:r>
            <a:r>
              <a:rPr lang="en-GB" dirty="0"/>
              <a:t> de </a:t>
            </a:r>
            <a:r>
              <a:rPr lang="en-GB" dirty="0" err="1"/>
              <a:t>modelação</a:t>
            </a:r>
            <a:r>
              <a:rPr lang="en-GB" dirty="0"/>
              <a:t>, pois a </a:t>
            </a:r>
            <a:r>
              <a:rPr lang="en-GB" dirty="0" err="1"/>
              <a:t>sua</a:t>
            </a:r>
            <a:r>
              <a:rPr lang="en-GB" dirty="0"/>
              <a:t> performance </a:t>
            </a:r>
            <a:r>
              <a:rPr lang="en-GB" dirty="0" err="1"/>
              <a:t>está</a:t>
            </a:r>
            <a:r>
              <a:rPr lang="en-GB" dirty="0"/>
              <a:t> </a:t>
            </a:r>
            <a:r>
              <a:rPr lang="en-GB" dirty="0" err="1"/>
              <a:t>dependente</a:t>
            </a:r>
            <a:r>
              <a:rPr lang="en-GB" dirty="0"/>
              <a:t> dos </a:t>
            </a:r>
            <a:r>
              <a:rPr lang="en-GB" dirty="0" err="1"/>
              <a:t>ganhos</a:t>
            </a:r>
            <a:r>
              <a:rPr lang="en-GB" dirty="0"/>
              <a:t> </a:t>
            </a:r>
            <a:r>
              <a:rPr lang="en-GB" dirty="0" err="1"/>
              <a:t>escolhidos</a:t>
            </a:r>
            <a:endParaRPr lang="en-GB" dirty="0"/>
          </a:p>
          <a:p>
            <a:endParaRPr lang="en-GB" dirty="0"/>
          </a:p>
          <a:p>
            <a:r>
              <a:rPr lang="en-GB" dirty="0"/>
              <a:t>Outros </a:t>
            </a:r>
            <a:r>
              <a:rPr lang="en-GB" dirty="0" err="1"/>
              <a:t>controladores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avancados</a:t>
            </a:r>
            <a:r>
              <a:rPr lang="en-GB" dirty="0"/>
              <a:t> </a:t>
            </a:r>
            <a:r>
              <a:rPr lang="en-GB" dirty="0" err="1"/>
              <a:t>incluem</a:t>
            </a:r>
            <a:r>
              <a:rPr lang="en-GB" dirty="0"/>
              <a:t> Gain </a:t>
            </a:r>
            <a:r>
              <a:rPr lang="en-GB" dirty="0" err="1"/>
              <a:t>cheduling</a:t>
            </a:r>
            <a:r>
              <a:rPr lang="en-GB" dirty="0"/>
              <a:t> controllers ….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7879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Agora </a:t>
            </a:r>
            <a:r>
              <a:rPr lang="en-GB" dirty="0" err="1"/>
              <a:t>vou</a:t>
            </a:r>
            <a:r>
              <a:rPr lang="en-GB" dirty="0"/>
              <a:t> </a:t>
            </a:r>
            <a:r>
              <a:rPr lang="en-GB" dirty="0" err="1"/>
              <a:t>apresentar</a:t>
            </a:r>
            <a:r>
              <a:rPr lang="en-GB" dirty="0"/>
              <a:t> o </a:t>
            </a:r>
            <a:r>
              <a:rPr lang="en-GB" dirty="0" err="1"/>
              <a:t>modelo</a:t>
            </a:r>
            <a:r>
              <a:rPr lang="en-GB" dirty="0"/>
              <a:t> que </a:t>
            </a:r>
            <a:r>
              <a:rPr lang="en-GB" dirty="0" err="1"/>
              <a:t>será</a:t>
            </a:r>
            <a:r>
              <a:rPr lang="en-GB" dirty="0"/>
              <a:t> </a:t>
            </a:r>
            <a:r>
              <a:rPr lang="en-GB" dirty="0" err="1"/>
              <a:t>usado</a:t>
            </a:r>
            <a:r>
              <a:rPr lang="en-GB" dirty="0"/>
              <a:t> para </a:t>
            </a:r>
            <a:r>
              <a:rPr lang="en-GB" dirty="0" err="1"/>
              <a:t>representar</a:t>
            </a:r>
            <a:r>
              <a:rPr lang="en-GB" dirty="0"/>
              <a:t> o </a:t>
            </a:r>
            <a:r>
              <a:rPr lang="en-GB" dirty="0" err="1"/>
              <a:t>moviemnto</a:t>
            </a:r>
            <a:r>
              <a:rPr lang="en-GB" dirty="0"/>
              <a:t> do </a:t>
            </a:r>
            <a:r>
              <a:rPr lang="en-GB" dirty="0" err="1"/>
              <a:t>veiculo</a:t>
            </a:r>
            <a:r>
              <a:rPr lang="en-GB" dirty="0"/>
              <a:t> </a:t>
            </a:r>
            <a:r>
              <a:rPr lang="en-GB" dirty="0" err="1"/>
              <a:t>debaixo</a:t>
            </a:r>
            <a:r>
              <a:rPr lang="en-GB" dirty="0"/>
              <a:t> de </a:t>
            </a:r>
            <a:r>
              <a:rPr lang="en-GB" dirty="0" err="1"/>
              <a:t>agua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0496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Primeiro é </a:t>
            </a:r>
            <a:r>
              <a:rPr lang="en-GB" dirty="0" err="1"/>
              <a:t>necessário</a:t>
            </a:r>
            <a:r>
              <a:rPr lang="en-GB" dirty="0"/>
              <a:t> </a:t>
            </a:r>
            <a:r>
              <a:rPr lang="en-GB" dirty="0" err="1"/>
              <a:t>defenir</a:t>
            </a:r>
            <a:r>
              <a:rPr lang="en-GB" dirty="0"/>
              <a:t> 3 </a:t>
            </a:r>
            <a:r>
              <a:rPr lang="en-GB" dirty="0" err="1"/>
              <a:t>referenciais</a:t>
            </a:r>
            <a:r>
              <a:rPr lang="en-GB" dirty="0"/>
              <a:t>, o </a:t>
            </a:r>
            <a:r>
              <a:rPr lang="en-GB" dirty="0" err="1"/>
              <a:t>inercial</a:t>
            </a:r>
            <a:r>
              <a:rPr lang="en-GB" dirty="0"/>
              <a:t> I, </a:t>
            </a:r>
            <a:r>
              <a:rPr lang="en-GB" dirty="0" err="1"/>
              <a:t>fixo</a:t>
            </a:r>
            <a:r>
              <a:rPr lang="en-GB" dirty="0"/>
              <a:t> </a:t>
            </a:r>
            <a:r>
              <a:rPr lang="en-GB" dirty="0" err="1"/>
              <a:t>num</a:t>
            </a:r>
            <a:r>
              <a:rPr lang="en-GB" dirty="0"/>
              <a:t> </a:t>
            </a:r>
            <a:r>
              <a:rPr lang="en-GB" dirty="0" err="1"/>
              <a:t>qualquer</a:t>
            </a:r>
            <a:r>
              <a:rPr lang="en-GB" dirty="0"/>
              <a:t> </a:t>
            </a:r>
            <a:r>
              <a:rPr lang="en-GB" dirty="0" err="1"/>
              <a:t>ponto</a:t>
            </a:r>
            <a:r>
              <a:rPr lang="en-GB" dirty="0"/>
              <a:t> da </a:t>
            </a:r>
            <a:r>
              <a:rPr lang="en-GB" dirty="0" err="1"/>
              <a:t>superficie</a:t>
            </a:r>
            <a:r>
              <a:rPr lang="en-GB" dirty="0"/>
              <a:t> Terrestre. O </a:t>
            </a:r>
            <a:r>
              <a:rPr lang="en-GB" dirty="0" err="1"/>
              <a:t>refrencial</a:t>
            </a:r>
            <a:r>
              <a:rPr lang="en-GB" dirty="0"/>
              <a:t> B, </a:t>
            </a:r>
            <a:r>
              <a:rPr lang="en-GB" dirty="0" err="1"/>
              <a:t>fixo</a:t>
            </a:r>
            <a:r>
              <a:rPr lang="en-GB" dirty="0"/>
              <a:t> no </a:t>
            </a:r>
            <a:r>
              <a:rPr lang="en-GB" dirty="0" err="1"/>
              <a:t>centro</a:t>
            </a:r>
            <a:r>
              <a:rPr lang="en-GB" dirty="0"/>
              <a:t> de </a:t>
            </a:r>
            <a:r>
              <a:rPr lang="en-GB" dirty="0" err="1"/>
              <a:t>massa</a:t>
            </a:r>
            <a:r>
              <a:rPr lang="en-GB" dirty="0"/>
              <a:t> do </a:t>
            </a:r>
            <a:r>
              <a:rPr lang="en-GB" dirty="0" err="1"/>
              <a:t>veiculo</a:t>
            </a:r>
            <a:r>
              <a:rPr lang="en-GB" dirty="0"/>
              <a:t>, com o </a:t>
            </a:r>
            <a:r>
              <a:rPr lang="en-GB" dirty="0" err="1"/>
              <a:t>eixo</a:t>
            </a:r>
            <a:r>
              <a:rPr lang="en-GB" dirty="0"/>
              <a:t> dos xx </a:t>
            </a:r>
            <a:r>
              <a:rPr lang="en-GB" dirty="0" err="1"/>
              <a:t>orientado</a:t>
            </a:r>
            <a:r>
              <a:rPr lang="en-GB" dirty="0"/>
              <a:t> </a:t>
            </a:r>
            <a:r>
              <a:rPr lang="en-GB" dirty="0" err="1"/>
              <a:t>longitudinalmente</a:t>
            </a:r>
            <a:r>
              <a:rPr lang="en-GB" dirty="0"/>
              <a:t>. </a:t>
            </a:r>
            <a:r>
              <a:rPr lang="en-GB" dirty="0" err="1"/>
              <a:t>Finalamente</a:t>
            </a:r>
            <a:r>
              <a:rPr lang="en-GB" dirty="0"/>
              <a:t> o </a:t>
            </a:r>
            <a:r>
              <a:rPr lang="en-GB" dirty="0" err="1"/>
              <a:t>refrencial</a:t>
            </a:r>
            <a:r>
              <a:rPr lang="en-GB" dirty="0"/>
              <a:t> D, </a:t>
            </a:r>
            <a:r>
              <a:rPr lang="en-GB" dirty="0" err="1"/>
              <a:t>fixo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doca</a:t>
            </a:r>
            <a:r>
              <a:rPr lang="en-GB" dirty="0"/>
              <a:t>, com o </a:t>
            </a:r>
            <a:r>
              <a:rPr lang="en-GB" dirty="0" err="1"/>
              <a:t>eixo</a:t>
            </a:r>
            <a:r>
              <a:rPr lang="en-GB" dirty="0"/>
              <a:t> dos xx a </a:t>
            </a:r>
            <a:r>
              <a:rPr lang="en-GB" dirty="0" err="1"/>
              <a:t>apontar</a:t>
            </a:r>
            <a:r>
              <a:rPr lang="en-GB" dirty="0"/>
              <a:t> para for a da </a:t>
            </a:r>
            <a:r>
              <a:rPr lang="en-GB" dirty="0" err="1"/>
              <a:t>abertura</a:t>
            </a:r>
            <a:r>
              <a:rPr lang="en-GB" dirty="0"/>
              <a:t>.  Estes </a:t>
            </a:r>
            <a:r>
              <a:rPr lang="en-GB" dirty="0" err="1"/>
              <a:t>referenciais</a:t>
            </a:r>
            <a:r>
              <a:rPr lang="en-GB" dirty="0"/>
              <a:t> </a:t>
            </a:r>
            <a:r>
              <a:rPr lang="en-GB" dirty="0" err="1"/>
              <a:t>foram</a:t>
            </a:r>
            <a:r>
              <a:rPr lang="en-GB" dirty="0"/>
              <a:t> </a:t>
            </a:r>
            <a:r>
              <a:rPr lang="en-GB" dirty="0" err="1"/>
              <a:t>escolhidos</a:t>
            </a:r>
            <a:r>
              <a:rPr lang="en-GB" dirty="0"/>
              <a:t> para </a:t>
            </a:r>
            <a:r>
              <a:rPr lang="en-GB" dirty="0" err="1"/>
              <a:t>respeitar</a:t>
            </a:r>
            <a:r>
              <a:rPr lang="en-GB" dirty="0"/>
              <a:t> a </a:t>
            </a:r>
            <a:r>
              <a:rPr lang="en-GB" dirty="0" err="1"/>
              <a:t>convencção</a:t>
            </a:r>
            <a:r>
              <a:rPr lang="en-GB" dirty="0"/>
              <a:t> North-East-Down, </a:t>
            </a:r>
            <a:r>
              <a:rPr lang="en-GB" dirty="0" err="1"/>
              <a:t>comumnete</a:t>
            </a:r>
            <a:r>
              <a:rPr lang="en-GB" dirty="0"/>
              <a:t> </a:t>
            </a:r>
            <a:r>
              <a:rPr lang="en-GB" dirty="0" err="1"/>
              <a:t>usada</a:t>
            </a:r>
            <a:r>
              <a:rPr lang="en-GB" dirty="0"/>
              <a:t> para </a:t>
            </a:r>
            <a:r>
              <a:rPr lang="en-GB" dirty="0" err="1"/>
              <a:t>veiculos</a:t>
            </a:r>
            <a:r>
              <a:rPr lang="en-GB" dirty="0"/>
              <a:t>  </a:t>
            </a:r>
            <a:r>
              <a:rPr lang="en-GB" dirty="0" err="1"/>
              <a:t>subaquaticos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vetores</a:t>
            </a:r>
            <a:r>
              <a:rPr lang="en-GB" dirty="0"/>
              <a:t> eta1 e eta2 </a:t>
            </a:r>
            <a:r>
              <a:rPr lang="en-GB" dirty="0" err="1"/>
              <a:t>representam</a:t>
            </a:r>
            <a:r>
              <a:rPr lang="en-GB" dirty="0"/>
              <a:t> as </a:t>
            </a:r>
            <a:r>
              <a:rPr lang="en-GB" dirty="0" err="1"/>
              <a:t>posicoes</a:t>
            </a:r>
            <a:r>
              <a:rPr lang="en-GB" dirty="0"/>
              <a:t> </a:t>
            </a:r>
            <a:r>
              <a:rPr lang="en-GB" dirty="0" err="1"/>
              <a:t>lineares</a:t>
            </a:r>
            <a:r>
              <a:rPr lang="en-GB" dirty="0"/>
              <a:t> e </a:t>
            </a:r>
            <a:r>
              <a:rPr lang="en-GB" dirty="0" err="1"/>
              <a:t>angulares</a:t>
            </a:r>
            <a:r>
              <a:rPr lang="en-GB" dirty="0"/>
              <a:t> </a:t>
            </a:r>
            <a:r>
              <a:rPr lang="en-GB" dirty="0" err="1"/>
              <a:t>respetivamente</a:t>
            </a:r>
            <a:r>
              <a:rPr lang="en-GB" dirty="0"/>
              <a:t>, e nu1 e nu2 as </a:t>
            </a:r>
            <a:r>
              <a:rPr lang="en-GB" dirty="0" err="1"/>
              <a:t>velocidades</a:t>
            </a:r>
            <a:r>
              <a:rPr lang="en-GB" dirty="0"/>
              <a:t>,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vez</a:t>
            </a:r>
            <a:r>
              <a:rPr lang="en-GB" dirty="0"/>
              <a:t> </a:t>
            </a:r>
            <a:r>
              <a:rPr lang="en-GB" dirty="0" err="1"/>
              <a:t>lienares</a:t>
            </a:r>
            <a:r>
              <a:rPr lang="en-GB" dirty="0"/>
              <a:t> e </a:t>
            </a:r>
            <a:r>
              <a:rPr lang="en-GB" dirty="0" err="1"/>
              <a:t>angulares</a:t>
            </a:r>
            <a:r>
              <a:rPr lang="en-GB" dirty="0"/>
              <a:t>.</a:t>
            </a:r>
          </a:p>
          <a:p>
            <a:r>
              <a:rPr lang="en-GB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9124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movimento</a:t>
            </a:r>
            <a:r>
              <a:rPr lang="en-GB" dirty="0"/>
              <a:t> </a:t>
            </a:r>
            <a:r>
              <a:rPr lang="en-GB" dirty="0" err="1"/>
              <a:t>debaixo</a:t>
            </a:r>
            <a:r>
              <a:rPr lang="en-GB" dirty="0"/>
              <a:t> de </a:t>
            </a:r>
            <a:r>
              <a:rPr lang="en-GB" dirty="0" err="1"/>
              <a:t>agua</a:t>
            </a:r>
            <a:r>
              <a:rPr lang="en-GB" dirty="0"/>
              <a:t> é </a:t>
            </a:r>
            <a:r>
              <a:rPr lang="en-GB" dirty="0" err="1"/>
              <a:t>descrito</a:t>
            </a:r>
            <a:r>
              <a:rPr lang="en-GB" dirty="0"/>
              <a:t> </a:t>
            </a:r>
            <a:r>
              <a:rPr lang="en-GB" dirty="0" err="1"/>
              <a:t>pelas</a:t>
            </a:r>
            <a:r>
              <a:rPr lang="en-GB" dirty="0"/>
              <a:t> </a:t>
            </a:r>
            <a:r>
              <a:rPr lang="en-GB" dirty="0" err="1"/>
              <a:t>seguintes</a:t>
            </a:r>
            <a:r>
              <a:rPr lang="en-GB" dirty="0"/>
              <a:t> </a:t>
            </a:r>
            <a:r>
              <a:rPr lang="en-GB" dirty="0" err="1"/>
              <a:t>equacoes</a:t>
            </a:r>
            <a:r>
              <a:rPr lang="en-GB" dirty="0"/>
              <a:t>. </a:t>
            </a:r>
            <a:r>
              <a:rPr lang="en-GB" dirty="0" err="1"/>
              <a:t>Onde</a:t>
            </a:r>
            <a:r>
              <a:rPr lang="en-GB" dirty="0"/>
              <a:t> R </a:t>
            </a:r>
            <a:r>
              <a:rPr lang="en-GB" dirty="0" err="1"/>
              <a:t>representa</a:t>
            </a:r>
            <a:r>
              <a:rPr lang="en-GB" dirty="0"/>
              <a:t> a </a:t>
            </a:r>
            <a:r>
              <a:rPr lang="en-GB" dirty="0" err="1"/>
              <a:t>matriz</a:t>
            </a:r>
            <a:r>
              <a:rPr lang="en-GB" dirty="0"/>
              <a:t> de </a:t>
            </a:r>
            <a:r>
              <a:rPr lang="en-GB" dirty="0" err="1"/>
              <a:t>roatacao</a:t>
            </a:r>
            <a:r>
              <a:rPr lang="en-GB" dirty="0"/>
              <a:t> de </a:t>
            </a:r>
            <a:r>
              <a:rPr lang="en-GB" dirty="0" err="1"/>
              <a:t>referencial</a:t>
            </a:r>
            <a:r>
              <a:rPr lang="en-GB" dirty="0"/>
              <a:t> B para o </a:t>
            </a:r>
            <a:r>
              <a:rPr lang="en-GB" dirty="0" err="1"/>
              <a:t>referncial</a:t>
            </a:r>
            <a:r>
              <a:rPr lang="en-GB" dirty="0"/>
              <a:t> I. e T é a </a:t>
            </a:r>
            <a:r>
              <a:rPr lang="en-GB" dirty="0" err="1"/>
              <a:t>transfor,acao</a:t>
            </a:r>
            <a:r>
              <a:rPr lang="en-GB" dirty="0"/>
              <a:t> de attitude de </a:t>
            </a:r>
            <a:r>
              <a:rPr lang="en-GB" dirty="0" err="1"/>
              <a:t>euler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As </a:t>
            </a:r>
            <a:r>
              <a:rPr lang="en-GB" dirty="0" err="1"/>
              <a:t>dinamicas</a:t>
            </a:r>
            <a:r>
              <a:rPr lang="en-GB" dirty="0"/>
              <a:t>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descritas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5061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Para o </a:t>
            </a:r>
            <a:r>
              <a:rPr lang="en-GB" dirty="0" err="1"/>
              <a:t>projeto</a:t>
            </a:r>
            <a:r>
              <a:rPr lang="en-GB" dirty="0"/>
              <a:t> de </a:t>
            </a:r>
            <a:r>
              <a:rPr lang="en-GB" dirty="0" err="1"/>
              <a:t>controladores</a:t>
            </a:r>
            <a:r>
              <a:rPr lang="en-GB" dirty="0"/>
              <a:t>, é </a:t>
            </a:r>
            <a:r>
              <a:rPr lang="en-GB" dirty="0" err="1"/>
              <a:t>impratico</a:t>
            </a:r>
            <a:r>
              <a:rPr lang="en-GB" dirty="0"/>
              <a:t> usar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modelos</a:t>
            </a:r>
            <a:r>
              <a:rPr lang="en-GB" dirty="0"/>
              <a:t> </a:t>
            </a:r>
            <a:r>
              <a:rPr lang="en-GB" dirty="0" err="1"/>
              <a:t>anteriormente</a:t>
            </a:r>
            <a:r>
              <a:rPr lang="en-GB" dirty="0"/>
              <a:t> </a:t>
            </a:r>
            <a:r>
              <a:rPr lang="en-GB" dirty="0" err="1"/>
              <a:t>apresentados</a:t>
            </a:r>
            <a:r>
              <a:rPr lang="en-GB" dirty="0"/>
              <a:t>. </a:t>
            </a:r>
            <a:r>
              <a:rPr lang="en-GB" dirty="0" err="1"/>
              <a:t>Assim</a:t>
            </a:r>
            <a:r>
              <a:rPr lang="en-GB" dirty="0"/>
              <a:t> </a:t>
            </a:r>
            <a:r>
              <a:rPr lang="en-GB" dirty="0" err="1"/>
              <a:t>sendo</a:t>
            </a:r>
            <a:r>
              <a:rPr lang="en-GB" dirty="0"/>
              <a:t>,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versão</a:t>
            </a:r>
            <a:r>
              <a:rPr lang="en-GB" dirty="0"/>
              <a:t> </a:t>
            </a:r>
            <a:r>
              <a:rPr lang="en-GB" dirty="0" err="1"/>
              <a:t>simplificaada</a:t>
            </a:r>
            <a:r>
              <a:rPr lang="en-GB" dirty="0"/>
              <a:t> das </a:t>
            </a:r>
            <a:r>
              <a:rPr lang="en-GB" dirty="0" err="1"/>
              <a:t>equacoes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obtida</a:t>
            </a:r>
            <a:r>
              <a:rPr lang="en-GB" dirty="0"/>
              <a:t> </a:t>
            </a:r>
            <a:r>
              <a:rPr lang="en-GB" dirty="0" err="1"/>
              <a:t>partindo</a:t>
            </a:r>
            <a:r>
              <a:rPr lang="en-GB" dirty="0"/>
              <a:t> dos </a:t>
            </a:r>
            <a:r>
              <a:rPr lang="en-GB" dirty="0" err="1"/>
              <a:t>seguintes</a:t>
            </a:r>
            <a:r>
              <a:rPr lang="en-GB" dirty="0"/>
              <a:t> </a:t>
            </a:r>
            <a:r>
              <a:rPr lang="en-GB" dirty="0" err="1"/>
              <a:t>pressupostos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Angulos</a:t>
            </a:r>
            <a:r>
              <a:rPr lang="en-GB" dirty="0"/>
              <a:t> de pitch e roll </a:t>
            </a:r>
            <a:r>
              <a:rPr lang="en-GB" dirty="0" err="1"/>
              <a:t>nulos</a:t>
            </a:r>
            <a:r>
              <a:rPr lang="en-GB" dirty="0"/>
              <a:t>,</a:t>
            </a:r>
          </a:p>
          <a:p>
            <a:r>
              <a:rPr lang="en-GB" dirty="0"/>
              <a:t>-</a:t>
            </a:r>
            <a:r>
              <a:rPr lang="en-GB" dirty="0" err="1"/>
              <a:t>decoplamento</a:t>
            </a:r>
            <a:r>
              <a:rPr lang="en-GB" dirty="0"/>
              <a:t> da </a:t>
            </a:r>
            <a:r>
              <a:rPr lang="en-GB" dirty="0" err="1"/>
              <a:t>movimentacao</a:t>
            </a:r>
            <a:r>
              <a:rPr lang="en-GB" dirty="0"/>
              <a:t> vertical e horizontal, </a:t>
            </a:r>
          </a:p>
          <a:p>
            <a:r>
              <a:rPr lang="en-GB" dirty="0"/>
              <a:t>-</a:t>
            </a:r>
            <a:r>
              <a:rPr lang="en-GB" dirty="0" err="1"/>
              <a:t>atuacao</a:t>
            </a:r>
            <a:r>
              <a:rPr lang="en-GB" dirty="0"/>
              <a:t> </a:t>
            </a:r>
            <a:r>
              <a:rPr lang="en-GB" dirty="0" err="1"/>
              <a:t>apenas</a:t>
            </a:r>
            <a:r>
              <a:rPr lang="en-GB" dirty="0"/>
              <a:t> </a:t>
            </a:r>
            <a:r>
              <a:rPr lang="en-GB" dirty="0" err="1"/>
              <a:t>nos</a:t>
            </a:r>
            <a:r>
              <a:rPr lang="en-GB" dirty="0"/>
              <a:t> </a:t>
            </a:r>
            <a:r>
              <a:rPr lang="en-GB" dirty="0" err="1"/>
              <a:t>eixos</a:t>
            </a:r>
            <a:r>
              <a:rPr lang="en-GB" dirty="0"/>
              <a:t> do x e y e torque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torno</a:t>
            </a:r>
            <a:r>
              <a:rPr lang="en-GB" dirty="0"/>
              <a:t> do </a:t>
            </a:r>
            <a:r>
              <a:rPr lang="en-GB" dirty="0" err="1"/>
              <a:t>eixo</a:t>
            </a:r>
            <a:r>
              <a:rPr lang="en-GB" dirty="0"/>
              <a:t> dos </a:t>
            </a:r>
            <a:r>
              <a:rPr lang="en-GB" dirty="0" err="1"/>
              <a:t>zz</a:t>
            </a:r>
            <a:r>
              <a:rPr lang="en-GB" dirty="0"/>
              <a:t>, no </a:t>
            </a:r>
            <a:r>
              <a:rPr lang="en-GB" dirty="0" err="1"/>
              <a:t>caso</a:t>
            </a:r>
            <a:r>
              <a:rPr lang="en-GB" dirty="0"/>
              <a:t> do </a:t>
            </a:r>
            <a:r>
              <a:rPr lang="en-GB" dirty="0" err="1"/>
              <a:t>mnovimento</a:t>
            </a:r>
            <a:r>
              <a:rPr lang="en-GB" dirty="0"/>
              <a:t> no plano horizontal. E </a:t>
            </a:r>
            <a:r>
              <a:rPr lang="en-GB" dirty="0" err="1"/>
              <a:t>forca</a:t>
            </a:r>
            <a:r>
              <a:rPr lang="en-GB" dirty="0"/>
              <a:t> </a:t>
            </a:r>
            <a:r>
              <a:rPr lang="en-GB" dirty="0" err="1"/>
              <a:t>segundio</a:t>
            </a:r>
            <a:r>
              <a:rPr lang="en-GB" dirty="0"/>
              <a:t> o </a:t>
            </a:r>
            <a:r>
              <a:rPr lang="en-GB" dirty="0" err="1"/>
              <a:t>eixfdo</a:t>
            </a:r>
            <a:r>
              <a:rPr lang="en-GB" dirty="0"/>
              <a:t> dos z no plano vertical.</a:t>
            </a:r>
          </a:p>
          <a:p>
            <a:r>
              <a:rPr lang="en-GB" dirty="0"/>
              <a:t>-Nao </a:t>
            </a:r>
            <a:r>
              <a:rPr lang="en-GB" dirty="0" err="1"/>
              <a:t>considerando</a:t>
            </a:r>
            <a:r>
              <a:rPr lang="en-GB" dirty="0"/>
              <a:t> </a:t>
            </a:r>
            <a:r>
              <a:rPr lang="en-GB" dirty="0" err="1"/>
              <a:t>perturbacaoes</a:t>
            </a:r>
            <a:r>
              <a:rPr lang="en-GB" dirty="0"/>
              <a:t> </a:t>
            </a:r>
            <a:r>
              <a:rPr lang="en-GB" dirty="0" err="1"/>
              <a:t>externas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5874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veiculo</a:t>
            </a:r>
            <a:r>
              <a:rPr lang="en-GB" dirty="0"/>
              <a:t> </a:t>
            </a:r>
            <a:r>
              <a:rPr lang="en-GB" dirty="0" err="1"/>
              <a:t>esta</a:t>
            </a:r>
            <a:r>
              <a:rPr lang="en-GB" dirty="0"/>
              <a:t> </a:t>
            </a:r>
            <a:r>
              <a:rPr lang="en-GB" dirty="0" err="1"/>
              <a:t>equipado</a:t>
            </a:r>
            <a:r>
              <a:rPr lang="en-GB" dirty="0"/>
              <a:t> com um DVL para </a:t>
            </a:r>
            <a:r>
              <a:rPr lang="en-GB" dirty="0" err="1"/>
              <a:t>medir</a:t>
            </a:r>
            <a:r>
              <a:rPr lang="en-GB" dirty="0"/>
              <a:t> 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velocidade</a:t>
            </a:r>
            <a:r>
              <a:rPr lang="en-GB" dirty="0"/>
              <a:t> </a:t>
            </a:r>
            <a:r>
              <a:rPr lang="en-GB" dirty="0" err="1"/>
              <a:t>relativamente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fundo</a:t>
            </a:r>
            <a:r>
              <a:rPr lang="en-GB" dirty="0"/>
              <a:t> do </a:t>
            </a:r>
            <a:r>
              <a:rPr lang="en-GB" dirty="0" err="1"/>
              <a:t>oceano</a:t>
            </a:r>
            <a:r>
              <a:rPr lang="en-GB" dirty="0"/>
              <a:t>,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unidade</a:t>
            </a:r>
            <a:r>
              <a:rPr lang="en-GB" dirty="0"/>
              <a:t> de attitude para </a:t>
            </a:r>
            <a:r>
              <a:rPr lang="en-GB" dirty="0" err="1"/>
              <a:t>saber</a:t>
            </a:r>
            <a:r>
              <a:rPr lang="en-GB" dirty="0"/>
              <a:t> 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orientação</a:t>
            </a:r>
            <a:r>
              <a:rPr lang="en-GB" dirty="0"/>
              <a:t> e </a:t>
            </a:r>
            <a:r>
              <a:rPr lang="en-GB" dirty="0" err="1"/>
              <a:t>velociades</a:t>
            </a:r>
            <a:r>
              <a:rPr lang="en-GB" dirty="0"/>
              <a:t> </a:t>
            </a:r>
            <a:r>
              <a:rPr lang="en-GB" dirty="0" err="1"/>
              <a:t>angulares</a:t>
            </a:r>
            <a:r>
              <a:rPr lang="en-GB" dirty="0"/>
              <a:t>, e um Sistema de USBL com </a:t>
            </a:r>
            <a:r>
              <a:rPr lang="en-GB" dirty="0" err="1"/>
              <a:t>comunicação</a:t>
            </a:r>
            <a:r>
              <a:rPr lang="en-GB" dirty="0"/>
              <a:t> Acustica com a docking station. A qual </a:t>
            </a:r>
            <a:r>
              <a:rPr lang="en-GB" dirty="0" err="1"/>
              <a:t>tambem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um </a:t>
            </a:r>
            <a:r>
              <a:rPr lang="en-GB" dirty="0" err="1"/>
              <a:t>sistyema</a:t>
            </a:r>
            <a:r>
              <a:rPr lang="en-GB" dirty="0"/>
              <a:t> de USBL.  Estes </a:t>
            </a:r>
            <a:r>
              <a:rPr lang="en-GB" dirty="0" err="1"/>
              <a:t>sistemas</a:t>
            </a:r>
            <a:r>
              <a:rPr lang="en-GB" dirty="0"/>
              <a:t> </a:t>
            </a:r>
            <a:r>
              <a:rPr lang="en-GB" dirty="0" err="1"/>
              <a:t>permitem</a:t>
            </a:r>
            <a:r>
              <a:rPr lang="en-GB" dirty="0"/>
              <a:t> </a:t>
            </a:r>
            <a:r>
              <a:rPr lang="en-GB" dirty="0" err="1"/>
              <a:t>medir</a:t>
            </a:r>
            <a:r>
              <a:rPr lang="en-GB" dirty="0"/>
              <a:t> a </a:t>
            </a:r>
            <a:r>
              <a:rPr lang="en-GB" dirty="0" err="1"/>
              <a:t>posiçao</a:t>
            </a:r>
            <a:r>
              <a:rPr lang="en-GB" dirty="0"/>
              <a:t> </a:t>
            </a:r>
            <a:r>
              <a:rPr lang="en-GB" dirty="0" err="1"/>
              <a:t>relativa</a:t>
            </a:r>
            <a:r>
              <a:rPr lang="en-GB" dirty="0"/>
              <a:t> um do outro, e </a:t>
            </a:r>
            <a:r>
              <a:rPr lang="en-GB" dirty="0" err="1"/>
              <a:t>partilhar</a:t>
            </a:r>
            <a:r>
              <a:rPr lang="en-GB" dirty="0"/>
              <a:t> </a:t>
            </a:r>
            <a:r>
              <a:rPr lang="en-GB" dirty="0" err="1"/>
              <a:t>esta</a:t>
            </a:r>
            <a:r>
              <a:rPr lang="en-GB" dirty="0"/>
              <a:t> </a:t>
            </a:r>
            <a:r>
              <a:rPr lang="en-GB" dirty="0" err="1"/>
              <a:t>informacao</a:t>
            </a:r>
            <a:r>
              <a:rPr lang="en-GB" dirty="0"/>
              <a:t> </a:t>
            </a:r>
            <a:r>
              <a:rPr lang="en-GB" dirty="0" err="1"/>
              <a:t>acusticamente</a:t>
            </a:r>
            <a:r>
              <a:rPr lang="en-GB" dirty="0"/>
              <a:t>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9818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Finalmente</a:t>
            </a:r>
            <a:r>
              <a:rPr lang="en-GB" dirty="0"/>
              <a:t> </a:t>
            </a:r>
            <a:r>
              <a:rPr lang="en-GB" dirty="0" err="1"/>
              <a:t>passando</a:t>
            </a:r>
            <a:r>
              <a:rPr lang="en-GB" dirty="0"/>
              <a:t> à </a:t>
            </a:r>
            <a:r>
              <a:rPr lang="en-GB" dirty="0" err="1"/>
              <a:t>estratégia</a:t>
            </a:r>
            <a:r>
              <a:rPr lang="en-GB" dirty="0"/>
              <a:t> para o docking 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584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tarefa</a:t>
            </a:r>
            <a:r>
              <a:rPr lang="en-GB" dirty="0"/>
              <a:t> de docking é </a:t>
            </a:r>
            <a:r>
              <a:rPr lang="en-GB" dirty="0" err="1"/>
              <a:t>complexa</a:t>
            </a:r>
            <a:r>
              <a:rPr lang="en-GB" dirty="0"/>
              <a:t> e </a:t>
            </a:r>
            <a:r>
              <a:rPr lang="en-GB" dirty="0" err="1"/>
              <a:t>portanto</a:t>
            </a:r>
            <a:r>
              <a:rPr lang="en-GB" dirty="0"/>
              <a:t> </a:t>
            </a:r>
            <a:r>
              <a:rPr lang="en-GB" dirty="0" err="1"/>
              <a:t>dividia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3 </a:t>
            </a:r>
            <a:r>
              <a:rPr lang="en-GB" dirty="0" err="1"/>
              <a:t>fases</a:t>
            </a:r>
            <a:r>
              <a:rPr lang="en-GB" dirty="0"/>
              <a:t>: a </a:t>
            </a:r>
            <a:r>
              <a:rPr lang="en-GB" dirty="0" err="1"/>
              <a:t>fase</a:t>
            </a:r>
            <a:r>
              <a:rPr lang="en-GB" dirty="0"/>
              <a:t> de </a:t>
            </a:r>
            <a:r>
              <a:rPr lang="en-GB" dirty="0" err="1"/>
              <a:t>aproximacao</a:t>
            </a:r>
            <a:r>
              <a:rPr lang="en-GB" dirty="0"/>
              <a:t>, a </a:t>
            </a:r>
            <a:r>
              <a:rPr lang="en-GB" dirty="0" err="1"/>
              <a:t>fase</a:t>
            </a:r>
            <a:r>
              <a:rPr lang="en-GB" dirty="0"/>
              <a:t> de homing e a </a:t>
            </a:r>
            <a:r>
              <a:rPr lang="en-GB" dirty="0" err="1"/>
              <a:t>fase</a:t>
            </a:r>
            <a:r>
              <a:rPr lang="en-GB" dirty="0"/>
              <a:t> de docking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90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Começando</a:t>
            </a:r>
            <a:r>
              <a:rPr lang="en-GB" dirty="0"/>
              <a:t> com </a:t>
            </a:r>
            <a:r>
              <a:rPr lang="en-GB" dirty="0" err="1"/>
              <a:t>uma</a:t>
            </a:r>
            <a:r>
              <a:rPr lang="en-GB" dirty="0"/>
              <a:t> breve </a:t>
            </a:r>
            <a:r>
              <a:rPr lang="en-GB" dirty="0" err="1"/>
              <a:t>introdução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5615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Comecando</a:t>
            </a:r>
            <a:r>
              <a:rPr lang="en-GB" dirty="0"/>
              <a:t> pela </a:t>
            </a:r>
            <a:r>
              <a:rPr lang="en-GB" dirty="0" err="1"/>
              <a:t>fase</a:t>
            </a:r>
            <a:r>
              <a:rPr lang="en-GB" dirty="0"/>
              <a:t> de </a:t>
            </a:r>
            <a:r>
              <a:rPr lang="en-GB" dirty="0" err="1"/>
              <a:t>aproximacao</a:t>
            </a:r>
            <a:r>
              <a:rPr lang="en-GB" dirty="0"/>
              <a:t>,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7519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Nesta </a:t>
            </a:r>
            <a:r>
              <a:rPr lang="en-GB" dirty="0" err="1"/>
              <a:t>fase</a:t>
            </a:r>
            <a:r>
              <a:rPr lang="en-GB" dirty="0"/>
              <a:t> o </a:t>
            </a:r>
            <a:r>
              <a:rPr lang="en-GB" dirty="0" err="1"/>
              <a:t>auv</a:t>
            </a:r>
            <a:r>
              <a:rPr lang="en-GB" dirty="0"/>
              <a:t> </a:t>
            </a:r>
            <a:r>
              <a:rPr lang="en-GB" dirty="0" err="1"/>
              <a:t>esta</a:t>
            </a:r>
            <a:r>
              <a:rPr lang="en-GB" dirty="0"/>
              <a:t> </a:t>
            </a:r>
            <a:r>
              <a:rPr lang="en-GB" dirty="0" err="1"/>
              <a:t>muito</a:t>
            </a:r>
            <a:r>
              <a:rPr lang="en-GB" dirty="0"/>
              <a:t> </a:t>
            </a:r>
            <a:r>
              <a:rPr lang="en-GB" dirty="0" err="1"/>
              <a:t>longe</a:t>
            </a:r>
            <a:r>
              <a:rPr lang="en-GB" dirty="0"/>
              <a:t> da </a:t>
            </a:r>
            <a:r>
              <a:rPr lang="en-GB" dirty="0" err="1"/>
              <a:t>doca</a:t>
            </a:r>
            <a:r>
              <a:rPr lang="en-GB" dirty="0"/>
              <a:t> </a:t>
            </a:r>
            <a:r>
              <a:rPr lang="en-GB" dirty="0" err="1"/>
              <a:t>pelo</a:t>
            </a:r>
            <a:r>
              <a:rPr lang="en-GB" dirty="0"/>
              <a:t> que é </a:t>
            </a:r>
            <a:r>
              <a:rPr lang="en-GB" dirty="0" err="1"/>
              <a:t>impossivel</a:t>
            </a:r>
            <a:r>
              <a:rPr lang="en-GB" dirty="0"/>
              <a:t> </a:t>
            </a:r>
            <a:r>
              <a:rPr lang="en-GB" dirty="0" err="1"/>
              <a:t>establecer</a:t>
            </a:r>
            <a:r>
              <a:rPr lang="en-GB" dirty="0"/>
              <a:t> um canal de </a:t>
            </a:r>
            <a:r>
              <a:rPr lang="en-GB" dirty="0" err="1"/>
              <a:t>comunicação</a:t>
            </a:r>
            <a:r>
              <a:rPr lang="en-GB" dirty="0"/>
              <a:t> </a:t>
            </a:r>
            <a:r>
              <a:rPr lang="en-GB" dirty="0" err="1"/>
              <a:t>acustica</a:t>
            </a:r>
            <a:r>
              <a:rPr lang="en-GB" dirty="0"/>
              <a:t> e o </a:t>
            </a:r>
            <a:r>
              <a:rPr lang="en-GB" dirty="0" err="1"/>
              <a:t>objetivo</a:t>
            </a:r>
            <a:r>
              <a:rPr lang="en-GB" dirty="0"/>
              <a:t> é </a:t>
            </a:r>
            <a:r>
              <a:rPr lang="en-GB" dirty="0" err="1"/>
              <a:t>apenas</a:t>
            </a:r>
            <a:r>
              <a:rPr lang="en-GB" dirty="0"/>
              <a:t> </a:t>
            </a:r>
            <a:r>
              <a:rPr lang="en-GB" dirty="0" err="1"/>
              <a:t>guiar</a:t>
            </a:r>
            <a:r>
              <a:rPr lang="en-GB" dirty="0"/>
              <a:t> o </a:t>
            </a:r>
            <a:r>
              <a:rPr lang="en-GB" dirty="0" err="1"/>
              <a:t>auv</a:t>
            </a:r>
            <a:r>
              <a:rPr lang="en-GB" dirty="0"/>
              <a:t> par </a:t>
            </a:r>
            <a:r>
              <a:rPr lang="en-GB" dirty="0" err="1"/>
              <a:t>aproximo</a:t>
            </a:r>
            <a:r>
              <a:rPr lang="en-GB" dirty="0"/>
              <a:t> da </a:t>
            </a:r>
            <a:r>
              <a:rPr lang="en-GB" dirty="0" err="1"/>
              <a:t>doca</a:t>
            </a:r>
            <a:r>
              <a:rPr lang="en-GB" dirty="0"/>
              <a:t>. Neste </a:t>
            </a:r>
            <a:r>
              <a:rPr lang="en-GB" dirty="0" err="1"/>
              <a:t>caso</a:t>
            </a:r>
            <a:r>
              <a:rPr lang="en-GB" dirty="0"/>
              <a:t>, </a:t>
            </a:r>
            <a:r>
              <a:rPr lang="en-GB" dirty="0" err="1"/>
              <a:t>apenas</a:t>
            </a:r>
            <a:r>
              <a:rPr lang="en-GB" dirty="0"/>
              <a:t> a </a:t>
            </a:r>
            <a:r>
              <a:rPr lang="en-GB" dirty="0" err="1"/>
              <a:t>medicao</a:t>
            </a:r>
            <a:r>
              <a:rPr lang="en-GB" dirty="0"/>
              <a:t> de USBL do </a:t>
            </a:r>
            <a:r>
              <a:rPr lang="en-GB" dirty="0" err="1"/>
              <a:t>veiculo</a:t>
            </a:r>
            <a:r>
              <a:rPr lang="en-GB" dirty="0"/>
              <a:t> é </a:t>
            </a:r>
            <a:r>
              <a:rPr lang="en-GB" dirty="0" err="1"/>
              <a:t>usada</a:t>
            </a:r>
            <a:r>
              <a:rPr lang="en-GB" dirty="0"/>
              <a:t>, com </a:t>
            </a:r>
            <a:r>
              <a:rPr lang="en-GB" dirty="0" err="1"/>
              <a:t>uma</a:t>
            </a:r>
            <a:r>
              <a:rPr lang="en-GB" dirty="0"/>
              <a:t> lei de </a:t>
            </a:r>
            <a:r>
              <a:rPr lang="en-GB" dirty="0" err="1"/>
              <a:t>controlo</a:t>
            </a:r>
            <a:r>
              <a:rPr lang="en-GB" dirty="0"/>
              <a:t> simples para </a:t>
            </a:r>
            <a:r>
              <a:rPr lang="en-GB" dirty="0" err="1"/>
              <a:t>guiar</a:t>
            </a:r>
            <a:r>
              <a:rPr lang="en-GB" dirty="0"/>
              <a:t> o </a:t>
            </a:r>
            <a:r>
              <a:rPr lang="en-GB" dirty="0" err="1"/>
              <a:t>veiculo</a:t>
            </a:r>
            <a:r>
              <a:rPr lang="en-GB" dirty="0"/>
              <a:t> </a:t>
            </a:r>
            <a:r>
              <a:rPr lang="en-GB" dirty="0" err="1"/>
              <a:t>até</a:t>
            </a:r>
            <a:r>
              <a:rPr lang="en-GB" dirty="0"/>
              <a:t> que a proa se </a:t>
            </a:r>
            <a:r>
              <a:rPr lang="en-GB" dirty="0" err="1"/>
              <a:t>alinhe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direção</a:t>
            </a:r>
            <a:r>
              <a:rPr lang="en-GB" dirty="0"/>
              <a:t> á </a:t>
            </a:r>
            <a:r>
              <a:rPr lang="en-GB" dirty="0" err="1"/>
              <a:t>doca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1860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Quando</a:t>
            </a:r>
            <a:r>
              <a:rPr lang="en-GB" dirty="0"/>
              <a:t> o </a:t>
            </a:r>
            <a:r>
              <a:rPr lang="en-GB" dirty="0" err="1"/>
              <a:t>auv</a:t>
            </a:r>
            <a:r>
              <a:rPr lang="en-GB" dirty="0"/>
              <a:t> se </a:t>
            </a:r>
            <a:r>
              <a:rPr lang="en-GB" dirty="0" err="1"/>
              <a:t>aproxima</a:t>
            </a:r>
            <a:r>
              <a:rPr lang="en-GB" dirty="0"/>
              <a:t> da DS e é </a:t>
            </a:r>
            <a:r>
              <a:rPr lang="en-GB" dirty="0" err="1"/>
              <a:t>possivel</a:t>
            </a:r>
            <a:r>
              <a:rPr lang="en-GB" dirty="0"/>
              <a:t> </a:t>
            </a:r>
            <a:r>
              <a:rPr lang="en-GB" dirty="0" err="1"/>
              <a:t>establecer</a:t>
            </a:r>
            <a:r>
              <a:rPr lang="en-GB" dirty="0"/>
              <a:t> </a:t>
            </a:r>
            <a:r>
              <a:rPr lang="en-GB" dirty="0" err="1"/>
              <a:t>comunicacao</a:t>
            </a:r>
            <a:r>
              <a:rPr lang="en-GB" dirty="0"/>
              <a:t> Acustica, é </a:t>
            </a:r>
            <a:r>
              <a:rPr lang="en-GB" dirty="0" err="1"/>
              <a:t>possivel</a:t>
            </a:r>
            <a:r>
              <a:rPr lang="en-GB" dirty="0"/>
              <a:t> </a:t>
            </a:r>
            <a:r>
              <a:rPr lang="en-GB" dirty="0" err="1"/>
              <a:t>saber</a:t>
            </a:r>
            <a:r>
              <a:rPr lang="en-GB" dirty="0"/>
              <a:t> a </a:t>
            </a:r>
            <a:r>
              <a:rPr lang="en-GB" dirty="0" err="1"/>
              <a:t>orientecao</a:t>
            </a:r>
            <a:r>
              <a:rPr lang="en-GB" dirty="0"/>
              <a:t> </a:t>
            </a:r>
            <a:r>
              <a:rPr lang="en-GB" dirty="0" err="1"/>
              <a:t>relativa</a:t>
            </a:r>
            <a:r>
              <a:rPr lang="en-GB" dirty="0"/>
              <a:t> do </a:t>
            </a:r>
            <a:r>
              <a:rPr lang="en-GB" dirty="0" err="1"/>
              <a:t>auv</a:t>
            </a:r>
            <a:r>
              <a:rPr lang="en-GB" dirty="0"/>
              <a:t> </a:t>
            </a:r>
            <a:r>
              <a:rPr lang="en-GB" dirty="0" err="1"/>
              <a:t>relativamente</a:t>
            </a:r>
            <a:r>
              <a:rPr lang="en-GB" dirty="0"/>
              <a:t> à DS. Para as </a:t>
            </a:r>
            <a:r>
              <a:rPr lang="en-GB" dirty="0" err="1"/>
              <a:t>manobras</a:t>
            </a:r>
            <a:r>
              <a:rPr lang="en-GB" dirty="0"/>
              <a:t> de homing e docking, é </a:t>
            </a:r>
            <a:r>
              <a:rPr lang="en-GB" dirty="0" err="1"/>
              <a:t>nessário</a:t>
            </a:r>
            <a:r>
              <a:rPr lang="en-GB" dirty="0"/>
              <a:t> </a:t>
            </a:r>
            <a:r>
              <a:rPr lang="en-GB" dirty="0" err="1"/>
              <a:t>manter</a:t>
            </a:r>
            <a:r>
              <a:rPr lang="en-GB" dirty="0"/>
              <a:t> um Sistema de </a:t>
            </a:r>
            <a:r>
              <a:rPr lang="en-GB" dirty="0" err="1"/>
              <a:t>navegacao</a:t>
            </a:r>
            <a:r>
              <a:rPr lang="en-GB" dirty="0"/>
              <a:t> </a:t>
            </a:r>
            <a:r>
              <a:rPr lang="en-GB" dirty="0" err="1"/>
              <a:t>inercial</a:t>
            </a:r>
            <a:r>
              <a:rPr lang="en-GB" dirty="0"/>
              <a:t>, e dado que é </a:t>
            </a:r>
            <a:r>
              <a:rPr lang="en-GB" dirty="0" err="1"/>
              <a:t>impossivel</a:t>
            </a:r>
            <a:r>
              <a:rPr lang="en-GB" dirty="0"/>
              <a:t> </a:t>
            </a:r>
            <a:r>
              <a:rPr lang="en-GB" dirty="0" err="1"/>
              <a:t>manter</a:t>
            </a:r>
            <a:r>
              <a:rPr lang="en-GB" dirty="0"/>
              <a:t> um Sistema </a:t>
            </a:r>
            <a:r>
              <a:rPr lang="en-GB" dirty="0" err="1"/>
              <a:t>baseado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GPS, </a:t>
            </a:r>
            <a:r>
              <a:rPr lang="en-GB" dirty="0" err="1"/>
              <a:t>faz</a:t>
            </a:r>
            <a:r>
              <a:rPr lang="en-GB" dirty="0"/>
              <a:t> </a:t>
            </a:r>
            <a:r>
              <a:rPr lang="en-GB" dirty="0" err="1"/>
              <a:t>sentido</a:t>
            </a:r>
            <a:r>
              <a:rPr lang="en-GB" dirty="0"/>
              <a:t> usar um Sistema de </a:t>
            </a:r>
            <a:r>
              <a:rPr lang="en-GB" dirty="0" err="1"/>
              <a:t>naveação</a:t>
            </a:r>
            <a:r>
              <a:rPr lang="en-GB" dirty="0"/>
              <a:t> </a:t>
            </a:r>
            <a:r>
              <a:rPr lang="en-GB" dirty="0" err="1"/>
              <a:t>relativo</a:t>
            </a:r>
            <a:r>
              <a:rPr lang="en-GB" dirty="0"/>
              <a:t> à DS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783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partir</a:t>
            </a:r>
            <a:r>
              <a:rPr lang="en-GB" dirty="0"/>
              <a:t> das medicos de ambos </a:t>
            </a:r>
            <a:r>
              <a:rPr lang="en-GB" dirty="0" err="1"/>
              <a:t>os</a:t>
            </a:r>
            <a:r>
              <a:rPr lang="en-GB" dirty="0"/>
              <a:t> USBLs, é </a:t>
            </a:r>
            <a:r>
              <a:rPr lang="en-GB" dirty="0" err="1"/>
              <a:t>prossivel</a:t>
            </a:r>
            <a:r>
              <a:rPr lang="en-GB" dirty="0"/>
              <a:t> </a:t>
            </a:r>
            <a:r>
              <a:rPr lang="en-GB" dirty="0" err="1"/>
              <a:t>calcular</a:t>
            </a:r>
            <a:r>
              <a:rPr lang="en-GB" dirty="0"/>
              <a:t> a </a:t>
            </a:r>
            <a:r>
              <a:rPr lang="en-GB" dirty="0" err="1"/>
              <a:t>orientação</a:t>
            </a:r>
            <a:r>
              <a:rPr lang="en-GB" dirty="0"/>
              <a:t> </a:t>
            </a:r>
            <a:r>
              <a:rPr lang="en-GB" dirty="0" err="1"/>
              <a:t>relativa</a:t>
            </a:r>
            <a:r>
              <a:rPr lang="en-GB" dirty="0"/>
              <a:t> do </a:t>
            </a:r>
            <a:r>
              <a:rPr lang="en-GB" dirty="0" err="1"/>
              <a:t>auv</a:t>
            </a:r>
            <a:r>
              <a:rPr lang="en-GB" dirty="0"/>
              <a:t> </a:t>
            </a:r>
            <a:r>
              <a:rPr lang="en-GB" dirty="0" err="1"/>
              <a:t>relativamente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refrencial</a:t>
            </a:r>
            <a:r>
              <a:rPr lang="en-GB" dirty="0"/>
              <a:t> D. </a:t>
            </a:r>
            <a:r>
              <a:rPr lang="en-GB" dirty="0" err="1"/>
              <a:t>Aliado</a:t>
            </a:r>
            <a:r>
              <a:rPr lang="en-GB" dirty="0"/>
              <a:t> á </a:t>
            </a:r>
            <a:r>
              <a:rPr lang="en-GB" dirty="0" err="1"/>
              <a:t>velocidade</a:t>
            </a:r>
            <a:r>
              <a:rPr lang="en-GB" dirty="0"/>
              <a:t> angular r, </a:t>
            </a:r>
            <a:r>
              <a:rPr lang="en-GB" dirty="0" err="1"/>
              <a:t>obtida</a:t>
            </a:r>
            <a:r>
              <a:rPr lang="en-GB" dirty="0"/>
              <a:t> da </a:t>
            </a:r>
            <a:r>
              <a:rPr lang="en-GB" dirty="0" err="1"/>
              <a:t>unidade</a:t>
            </a:r>
            <a:r>
              <a:rPr lang="en-GB" dirty="0"/>
              <a:t> de attitude, é </a:t>
            </a:r>
            <a:r>
              <a:rPr lang="en-GB" dirty="0" err="1"/>
              <a:t>possivel</a:t>
            </a:r>
            <a:r>
              <a:rPr lang="en-GB" dirty="0"/>
              <a:t> usar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estrutra</a:t>
            </a:r>
            <a:r>
              <a:rPr lang="en-GB" dirty="0"/>
              <a:t> </a:t>
            </a:r>
            <a:r>
              <a:rPr lang="en-GB" dirty="0" err="1"/>
              <a:t>complementar</a:t>
            </a:r>
            <a:r>
              <a:rPr lang="en-GB" dirty="0"/>
              <a:t> para </a:t>
            </a:r>
            <a:r>
              <a:rPr lang="en-GB" dirty="0" err="1"/>
              <a:t>estimar</a:t>
            </a:r>
            <a:r>
              <a:rPr lang="en-GB" dirty="0"/>
              <a:t> a </a:t>
            </a:r>
            <a:r>
              <a:rPr lang="en-GB" dirty="0" err="1"/>
              <a:t>orientação</a:t>
            </a:r>
            <a:r>
              <a:rPr lang="en-GB" dirty="0"/>
              <a:t> do </a:t>
            </a:r>
            <a:r>
              <a:rPr lang="en-GB" dirty="0" err="1"/>
              <a:t>auv</a:t>
            </a:r>
            <a:r>
              <a:rPr lang="en-GB" dirty="0"/>
              <a:t> </a:t>
            </a:r>
            <a:r>
              <a:rPr lang="en-GB" dirty="0" err="1"/>
              <a:t>neste</a:t>
            </a:r>
            <a:r>
              <a:rPr lang="en-GB" dirty="0"/>
              <a:t> </a:t>
            </a:r>
            <a:r>
              <a:rPr lang="en-GB" dirty="0" err="1"/>
              <a:t>referemcial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Para </a:t>
            </a:r>
            <a:r>
              <a:rPr lang="en-GB" dirty="0" err="1"/>
              <a:t>projetar</a:t>
            </a:r>
            <a:r>
              <a:rPr lang="en-GB" dirty="0"/>
              <a:t> o </a:t>
            </a:r>
            <a:r>
              <a:rPr lang="en-GB" dirty="0" err="1"/>
              <a:t>filtro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tempo discrete, é util usar as ferramentas de </a:t>
            </a:r>
            <a:r>
              <a:rPr lang="en-GB" dirty="0" err="1"/>
              <a:t>análise</a:t>
            </a:r>
            <a:r>
              <a:rPr lang="en-GB" dirty="0"/>
              <a:t> do </a:t>
            </a:r>
            <a:r>
              <a:rPr lang="en-GB" dirty="0" err="1"/>
              <a:t>filtro</a:t>
            </a:r>
            <a:r>
              <a:rPr lang="en-GB" dirty="0"/>
              <a:t> de Kalman, </a:t>
            </a:r>
            <a:r>
              <a:rPr lang="en-GB" dirty="0" err="1"/>
              <a:t>em</a:t>
            </a:r>
            <a:r>
              <a:rPr lang="en-GB" dirty="0"/>
              <a:t> que r </a:t>
            </a:r>
            <a:r>
              <a:rPr lang="en-GB" dirty="0" err="1"/>
              <a:t>entra</a:t>
            </a:r>
            <a:r>
              <a:rPr lang="en-GB" dirty="0"/>
              <a:t> com um input to </a:t>
            </a:r>
            <a:r>
              <a:rPr lang="en-GB" dirty="0" err="1"/>
              <a:t>passo</a:t>
            </a:r>
            <a:r>
              <a:rPr lang="en-GB" dirty="0"/>
              <a:t> da </a:t>
            </a:r>
            <a:r>
              <a:rPr lang="en-GB" dirty="0" err="1"/>
              <a:t>predição</a:t>
            </a:r>
            <a:r>
              <a:rPr lang="en-GB" dirty="0"/>
              <a:t> e a </a:t>
            </a:r>
            <a:r>
              <a:rPr lang="en-GB" dirty="0" err="1"/>
              <a:t>orientecao</a:t>
            </a:r>
            <a:r>
              <a:rPr lang="en-GB" dirty="0"/>
              <a:t> </a:t>
            </a:r>
            <a:r>
              <a:rPr lang="en-GB" dirty="0" err="1"/>
              <a:t>obtidada</a:t>
            </a:r>
            <a:r>
              <a:rPr lang="en-GB" dirty="0"/>
              <a:t> a </a:t>
            </a:r>
            <a:r>
              <a:rPr lang="en-GB" dirty="0" err="1"/>
              <a:t>aprtir</a:t>
            </a:r>
            <a:r>
              <a:rPr lang="en-GB" dirty="0"/>
              <a:t> dos </a:t>
            </a:r>
            <a:r>
              <a:rPr lang="en-GB" dirty="0" err="1"/>
              <a:t>usbls</a:t>
            </a:r>
            <a:r>
              <a:rPr lang="en-GB" dirty="0"/>
              <a:t> </a:t>
            </a:r>
            <a:r>
              <a:rPr lang="en-GB" dirty="0" err="1"/>
              <a:t>entra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observacao</a:t>
            </a:r>
            <a:r>
              <a:rPr lang="en-GB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6090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posicao</a:t>
            </a:r>
            <a:r>
              <a:rPr lang="en-GB" dirty="0"/>
              <a:t> </a:t>
            </a:r>
            <a:r>
              <a:rPr lang="en-GB" dirty="0" err="1"/>
              <a:t>relativa</a:t>
            </a:r>
            <a:r>
              <a:rPr lang="en-GB" dirty="0"/>
              <a:t> </a:t>
            </a:r>
            <a:r>
              <a:rPr lang="en-GB" dirty="0" err="1"/>
              <a:t>pode</a:t>
            </a:r>
            <a:r>
              <a:rPr lang="en-GB" dirty="0"/>
              <a:t> ser </a:t>
            </a:r>
            <a:r>
              <a:rPr lang="en-GB" dirty="0" err="1"/>
              <a:t>obtida</a:t>
            </a:r>
            <a:r>
              <a:rPr lang="en-GB" dirty="0"/>
              <a:t> </a:t>
            </a:r>
            <a:r>
              <a:rPr lang="en-GB" dirty="0" err="1"/>
              <a:t>quer</a:t>
            </a:r>
            <a:r>
              <a:rPr lang="en-GB" dirty="0"/>
              <a:t> pela </a:t>
            </a:r>
            <a:r>
              <a:rPr lang="en-GB" dirty="0" err="1"/>
              <a:t>medicao</a:t>
            </a:r>
            <a:r>
              <a:rPr lang="en-GB" dirty="0"/>
              <a:t> do </a:t>
            </a:r>
            <a:r>
              <a:rPr lang="en-GB" dirty="0" err="1"/>
              <a:t>usbl</a:t>
            </a:r>
            <a:r>
              <a:rPr lang="en-GB" dirty="0"/>
              <a:t> da ds </a:t>
            </a:r>
            <a:r>
              <a:rPr lang="en-GB" dirty="0" err="1"/>
              <a:t>quer</a:t>
            </a:r>
            <a:r>
              <a:rPr lang="en-GB" dirty="0"/>
              <a:t> </a:t>
            </a:r>
            <a:r>
              <a:rPr lang="en-GB" dirty="0" err="1"/>
              <a:t>pelo</a:t>
            </a:r>
            <a:r>
              <a:rPr lang="en-GB" dirty="0"/>
              <a:t> </a:t>
            </a:r>
            <a:r>
              <a:rPr lang="en-GB" dirty="0" err="1"/>
              <a:t>usbl</a:t>
            </a:r>
            <a:r>
              <a:rPr lang="en-GB" dirty="0"/>
              <a:t> do </a:t>
            </a:r>
            <a:r>
              <a:rPr lang="en-GB" dirty="0" err="1"/>
              <a:t>veiculo</a:t>
            </a:r>
            <a:r>
              <a:rPr lang="en-GB" dirty="0"/>
              <a:t>,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vez</a:t>
            </a:r>
            <a:r>
              <a:rPr lang="en-GB" dirty="0"/>
              <a:t> </a:t>
            </a:r>
            <a:r>
              <a:rPr lang="en-GB" dirty="0" err="1"/>
              <a:t>rodado</a:t>
            </a:r>
            <a:r>
              <a:rPr lang="en-GB" dirty="0"/>
              <a:t> para o </a:t>
            </a:r>
            <a:r>
              <a:rPr lang="en-GB" dirty="0" err="1"/>
              <a:t>refencial</a:t>
            </a:r>
            <a:r>
              <a:rPr lang="en-GB" dirty="0"/>
              <a:t> D. As </a:t>
            </a:r>
            <a:r>
              <a:rPr lang="en-GB" dirty="0" err="1"/>
              <a:t>velocidades</a:t>
            </a:r>
            <a:r>
              <a:rPr lang="en-GB" dirty="0"/>
              <a:t> do DVL </a:t>
            </a:r>
            <a:r>
              <a:rPr lang="en-GB" dirty="0" err="1"/>
              <a:t>devem</a:t>
            </a:r>
            <a:r>
              <a:rPr lang="en-GB" dirty="0"/>
              <a:t> </a:t>
            </a:r>
            <a:r>
              <a:rPr lang="en-GB" dirty="0" err="1"/>
              <a:t>tambem</a:t>
            </a:r>
            <a:r>
              <a:rPr lang="en-GB" dirty="0"/>
              <a:t> ser </a:t>
            </a:r>
            <a:r>
              <a:rPr lang="en-GB" dirty="0" err="1"/>
              <a:t>rodadas</a:t>
            </a:r>
            <a:r>
              <a:rPr lang="en-GB" dirty="0"/>
              <a:t> para o </a:t>
            </a:r>
            <a:r>
              <a:rPr lang="en-GB" dirty="0" err="1"/>
              <a:t>referencial</a:t>
            </a:r>
            <a:r>
              <a:rPr lang="en-GB" dirty="0"/>
              <a:t> D. </a:t>
            </a:r>
            <a:r>
              <a:rPr lang="en-GB" dirty="0" err="1"/>
              <a:t>Assim</a:t>
            </a:r>
            <a:r>
              <a:rPr lang="en-GB" dirty="0"/>
              <a:t>,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vez</a:t>
            </a:r>
            <a:r>
              <a:rPr lang="en-GB" dirty="0"/>
              <a:t> a </a:t>
            </a:r>
            <a:r>
              <a:rPr lang="en-GB" dirty="0" err="1"/>
              <a:t>estrutura</a:t>
            </a:r>
            <a:r>
              <a:rPr lang="en-GB" dirty="0"/>
              <a:t> </a:t>
            </a:r>
            <a:r>
              <a:rPr lang="en-GB" dirty="0" err="1"/>
              <a:t>complementar</a:t>
            </a:r>
            <a:r>
              <a:rPr lang="en-GB" dirty="0"/>
              <a:t> é </a:t>
            </a:r>
            <a:r>
              <a:rPr lang="en-GB" dirty="0" err="1"/>
              <a:t>usada</a:t>
            </a:r>
            <a:r>
              <a:rPr lang="en-GB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7492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Passando</a:t>
            </a:r>
            <a:r>
              <a:rPr lang="en-GB" dirty="0"/>
              <a:t> agora para a </a:t>
            </a:r>
            <a:r>
              <a:rPr lang="en-GB" dirty="0" err="1"/>
              <a:t>fase</a:t>
            </a:r>
            <a:r>
              <a:rPr lang="en-GB" dirty="0"/>
              <a:t> de homing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505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objetivo</a:t>
            </a:r>
            <a:r>
              <a:rPr lang="en-GB" dirty="0"/>
              <a:t> é </a:t>
            </a:r>
            <a:r>
              <a:rPr lang="en-GB" dirty="0" err="1"/>
              <a:t>levar</a:t>
            </a:r>
            <a:r>
              <a:rPr lang="en-GB" dirty="0"/>
              <a:t> o </a:t>
            </a:r>
            <a:r>
              <a:rPr lang="en-GB" dirty="0" err="1"/>
              <a:t>auv</a:t>
            </a:r>
            <a:r>
              <a:rPr lang="en-GB" dirty="0"/>
              <a:t> para </a:t>
            </a:r>
            <a:r>
              <a:rPr lang="en-GB" dirty="0" err="1"/>
              <a:t>perto</a:t>
            </a:r>
            <a:r>
              <a:rPr lang="en-GB" dirty="0"/>
              <a:t> de um homing point, para </a:t>
            </a:r>
            <a:r>
              <a:rPr lang="en-GB" dirty="0" err="1"/>
              <a:t>garantir</a:t>
            </a:r>
            <a:r>
              <a:rPr lang="en-GB" dirty="0"/>
              <a:t> que a </a:t>
            </a:r>
            <a:r>
              <a:rPr lang="en-GB" dirty="0" err="1"/>
              <a:t>manobra</a:t>
            </a:r>
            <a:r>
              <a:rPr lang="en-GB" dirty="0"/>
              <a:t> final é </a:t>
            </a:r>
            <a:r>
              <a:rPr lang="en-GB" dirty="0" err="1"/>
              <a:t>depois</a:t>
            </a:r>
            <a:r>
              <a:rPr lang="en-GB" dirty="0"/>
              <a:t> </a:t>
            </a:r>
            <a:r>
              <a:rPr lang="en-GB" dirty="0" err="1"/>
              <a:t>bem</a:t>
            </a:r>
            <a:r>
              <a:rPr lang="en-GB" dirty="0"/>
              <a:t> </a:t>
            </a:r>
            <a:r>
              <a:rPr lang="en-GB" dirty="0" err="1"/>
              <a:t>sucedida</a:t>
            </a:r>
            <a:r>
              <a:rPr lang="en-GB" dirty="0"/>
              <a:t>. Esta lei de </a:t>
            </a:r>
            <a:r>
              <a:rPr lang="en-GB" dirty="0" err="1"/>
              <a:t>controlo</a:t>
            </a:r>
            <a:r>
              <a:rPr lang="en-GB" dirty="0"/>
              <a:t> leva o </a:t>
            </a:r>
            <a:r>
              <a:rPr lang="en-GB" dirty="0" err="1"/>
              <a:t>auv</a:t>
            </a:r>
            <a:r>
              <a:rPr lang="en-GB" dirty="0"/>
              <a:t> para a DS, </a:t>
            </a:r>
            <a:r>
              <a:rPr lang="en-GB" dirty="0" err="1"/>
              <a:t>porem</a:t>
            </a:r>
            <a:r>
              <a:rPr lang="en-GB" dirty="0"/>
              <a:t> </a:t>
            </a:r>
            <a:r>
              <a:rPr lang="en-GB" dirty="0" err="1"/>
              <a:t>corre</a:t>
            </a:r>
            <a:r>
              <a:rPr lang="en-GB" dirty="0"/>
              <a:t> o </a:t>
            </a:r>
            <a:r>
              <a:rPr lang="en-GB" dirty="0" err="1"/>
              <a:t>risco</a:t>
            </a:r>
            <a:r>
              <a:rPr lang="en-GB" dirty="0"/>
              <a:t> de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embater</a:t>
            </a:r>
            <a:r>
              <a:rPr lang="en-GB" dirty="0"/>
              <a:t> com </a:t>
            </a:r>
            <a:r>
              <a:rPr lang="en-GB" dirty="0" err="1"/>
              <a:t>ela</a:t>
            </a:r>
            <a:r>
              <a:rPr lang="en-GB" dirty="0"/>
              <a:t>. Para </a:t>
            </a:r>
            <a:r>
              <a:rPr lang="en-GB" dirty="0" err="1"/>
              <a:t>evitar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, um </a:t>
            </a:r>
            <a:r>
              <a:rPr lang="en-GB" dirty="0" err="1"/>
              <a:t>termo</a:t>
            </a:r>
            <a:r>
              <a:rPr lang="en-GB" dirty="0"/>
              <a:t> de </a:t>
            </a:r>
            <a:r>
              <a:rPr lang="en-GB" dirty="0" err="1"/>
              <a:t>correcao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adicionado</a:t>
            </a:r>
            <a:r>
              <a:rPr lang="en-GB" dirty="0"/>
              <a:t>, para que o </a:t>
            </a:r>
            <a:r>
              <a:rPr lang="en-GB" dirty="0" err="1"/>
              <a:t>auv</a:t>
            </a:r>
            <a:r>
              <a:rPr lang="en-GB" dirty="0"/>
              <a:t> se </a:t>
            </a:r>
            <a:r>
              <a:rPr lang="en-GB" dirty="0" err="1"/>
              <a:t>desvie</a:t>
            </a:r>
            <a:r>
              <a:rPr lang="en-GB" dirty="0"/>
              <a:t> </a:t>
            </a:r>
            <a:r>
              <a:rPr lang="en-GB" dirty="0" err="1"/>
              <a:t>progressivamente</a:t>
            </a:r>
            <a:r>
              <a:rPr lang="en-GB" dirty="0"/>
              <a:t>, se </a:t>
            </a:r>
            <a:r>
              <a:rPr lang="en-GB" dirty="0" err="1"/>
              <a:t>receber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medição</a:t>
            </a:r>
            <a:r>
              <a:rPr lang="en-GB" dirty="0"/>
              <a:t> de </a:t>
            </a:r>
            <a:r>
              <a:rPr lang="en-GB" dirty="0" err="1"/>
              <a:t>usbl</a:t>
            </a:r>
            <a:r>
              <a:rPr lang="en-GB" dirty="0"/>
              <a:t> com um bearing beta </a:t>
            </a:r>
            <a:r>
              <a:rPr lang="en-GB" dirty="0" err="1"/>
              <a:t>menor</a:t>
            </a:r>
            <a:r>
              <a:rPr lang="en-GB" dirty="0"/>
              <a:t> que um </a:t>
            </a:r>
            <a:r>
              <a:rPr lang="en-GB" dirty="0" err="1"/>
              <a:t>certo</a:t>
            </a:r>
            <a:r>
              <a:rPr lang="en-GB" dirty="0"/>
              <a:t> </a:t>
            </a:r>
            <a:r>
              <a:rPr lang="en-GB" dirty="0" err="1"/>
              <a:t>limite</a:t>
            </a:r>
            <a:r>
              <a:rPr lang="en-GB" dirty="0"/>
              <a:t>, alpha, </a:t>
            </a:r>
            <a:r>
              <a:rPr lang="en-GB" dirty="0" err="1"/>
              <a:t>considerado</a:t>
            </a:r>
            <a:r>
              <a:rPr lang="en-GB" dirty="0"/>
              <a:t> </a:t>
            </a:r>
            <a:r>
              <a:rPr lang="en-GB" dirty="0" err="1"/>
              <a:t>seguro</a:t>
            </a:r>
            <a:r>
              <a:rPr lang="en-GB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504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Finalmente</a:t>
            </a:r>
            <a:r>
              <a:rPr lang="en-GB" dirty="0"/>
              <a:t>, a ultima </a:t>
            </a:r>
            <a:r>
              <a:rPr lang="en-GB" dirty="0" err="1"/>
              <a:t>etapa</a:t>
            </a:r>
            <a:r>
              <a:rPr lang="en-GB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9552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Nesta ultima </a:t>
            </a:r>
            <a:r>
              <a:rPr lang="en-GB" dirty="0" err="1"/>
              <a:t>fase</a:t>
            </a:r>
            <a:r>
              <a:rPr lang="en-GB" dirty="0"/>
              <a:t> o </a:t>
            </a:r>
            <a:r>
              <a:rPr lang="en-GB" dirty="0" err="1"/>
              <a:t>objetivo</a:t>
            </a:r>
            <a:r>
              <a:rPr lang="en-GB" dirty="0"/>
              <a:t> é </a:t>
            </a:r>
            <a:r>
              <a:rPr lang="en-GB" dirty="0" err="1"/>
              <a:t>seguir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linha</a:t>
            </a:r>
            <a:r>
              <a:rPr lang="en-GB" dirty="0"/>
              <a:t> </a:t>
            </a:r>
            <a:r>
              <a:rPr lang="en-GB" dirty="0" err="1"/>
              <a:t>reta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direcao</a:t>
            </a:r>
            <a:r>
              <a:rPr lang="en-GB" dirty="0"/>
              <a:t> à </a:t>
            </a:r>
            <a:r>
              <a:rPr lang="en-GB" dirty="0" err="1"/>
              <a:t>abertura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DS. </a:t>
            </a:r>
            <a:r>
              <a:rPr lang="en-GB" dirty="0" err="1"/>
              <a:t>Isto</a:t>
            </a:r>
            <a:r>
              <a:rPr lang="en-GB" dirty="0"/>
              <a:t> é um simples </a:t>
            </a:r>
            <a:r>
              <a:rPr lang="en-GB" dirty="0" err="1"/>
              <a:t>problema</a:t>
            </a:r>
            <a:r>
              <a:rPr lang="en-GB" dirty="0"/>
              <a:t> de path following que </a:t>
            </a:r>
            <a:r>
              <a:rPr lang="en-GB" dirty="0" err="1"/>
              <a:t>pode</a:t>
            </a:r>
            <a:r>
              <a:rPr lang="en-GB" dirty="0"/>
              <a:t> ser </a:t>
            </a:r>
            <a:r>
              <a:rPr lang="en-GB" dirty="0" err="1"/>
              <a:t>resolvido</a:t>
            </a:r>
            <a:r>
              <a:rPr lang="en-GB" dirty="0"/>
              <a:t> </a:t>
            </a:r>
            <a:r>
              <a:rPr lang="en-GB" dirty="0" err="1"/>
              <a:t>usando</a:t>
            </a:r>
            <a:r>
              <a:rPr lang="en-GB" dirty="0"/>
              <a:t> o </a:t>
            </a:r>
            <a:r>
              <a:rPr lang="en-GB" dirty="0" err="1"/>
              <a:t>algoritmo</a:t>
            </a:r>
            <a:r>
              <a:rPr lang="en-GB" dirty="0"/>
              <a:t> </a:t>
            </a:r>
            <a:r>
              <a:rPr lang="en-GB" dirty="0" err="1"/>
              <a:t>proposto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Pramod Maurya.  Neste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psi_path</a:t>
            </a:r>
            <a:r>
              <a:rPr lang="en-GB" dirty="0"/>
              <a:t> é 180 </a:t>
            </a:r>
            <a:r>
              <a:rPr lang="en-GB" dirty="0" err="1"/>
              <a:t>graus</a:t>
            </a:r>
            <a:r>
              <a:rPr lang="en-GB" dirty="0"/>
              <a:t>  e y  </a:t>
            </a:r>
            <a:r>
              <a:rPr lang="en-GB" dirty="0" err="1"/>
              <a:t>diz</a:t>
            </a:r>
            <a:r>
              <a:rPr lang="en-GB" dirty="0"/>
              <a:t> </a:t>
            </a:r>
            <a:r>
              <a:rPr lang="en-GB" dirty="0" err="1"/>
              <a:t>respeito</a:t>
            </a:r>
            <a:r>
              <a:rPr lang="en-GB" dirty="0"/>
              <a:t> à </a:t>
            </a:r>
            <a:r>
              <a:rPr lang="en-GB" dirty="0" err="1"/>
              <a:t>cordenada</a:t>
            </a:r>
            <a:r>
              <a:rPr lang="en-GB" dirty="0"/>
              <a:t> do </a:t>
            </a:r>
            <a:r>
              <a:rPr lang="en-GB" dirty="0" err="1"/>
              <a:t>auv</a:t>
            </a:r>
            <a:r>
              <a:rPr lang="en-GB" dirty="0"/>
              <a:t> no </a:t>
            </a:r>
            <a:r>
              <a:rPr lang="en-GB" dirty="0" err="1"/>
              <a:t>refeencial</a:t>
            </a:r>
            <a:r>
              <a:rPr lang="en-GB" dirty="0"/>
              <a:t> D. O </a:t>
            </a:r>
            <a:r>
              <a:rPr lang="en-GB" dirty="0" err="1"/>
              <a:t>perfil</a:t>
            </a:r>
            <a:r>
              <a:rPr lang="en-GB" dirty="0"/>
              <a:t> de </a:t>
            </a:r>
            <a:r>
              <a:rPr lang="en-GB" dirty="0" err="1"/>
              <a:t>velocidade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escolhido</a:t>
            </a:r>
            <a:r>
              <a:rPr lang="en-GB" dirty="0"/>
              <a:t> para que o </a:t>
            </a:r>
            <a:r>
              <a:rPr lang="en-GB" dirty="0" err="1"/>
              <a:t>veiculo</a:t>
            </a:r>
            <a:r>
              <a:rPr lang="en-GB" dirty="0"/>
              <a:t> </a:t>
            </a:r>
            <a:r>
              <a:rPr lang="en-GB" dirty="0" err="1"/>
              <a:t>desacelere</a:t>
            </a:r>
            <a:r>
              <a:rPr lang="en-GB" dirty="0"/>
              <a:t> à </a:t>
            </a:r>
            <a:r>
              <a:rPr lang="en-GB" dirty="0" err="1"/>
              <a:t>medida</a:t>
            </a:r>
            <a:r>
              <a:rPr lang="en-GB" dirty="0"/>
              <a:t> que se </a:t>
            </a:r>
            <a:r>
              <a:rPr lang="en-GB" dirty="0" err="1"/>
              <a:t>aproxima</a:t>
            </a:r>
            <a:r>
              <a:rPr lang="en-GB" dirty="0"/>
              <a:t> da DS. </a:t>
            </a:r>
          </a:p>
          <a:p>
            <a:endParaRPr lang="en-GB" dirty="0"/>
          </a:p>
          <a:p>
            <a:r>
              <a:rPr lang="en-GB" dirty="0"/>
              <a:t>No </a:t>
            </a:r>
            <a:r>
              <a:rPr lang="en-GB" dirty="0" err="1"/>
              <a:t>caso</a:t>
            </a:r>
            <a:r>
              <a:rPr lang="en-GB" dirty="0"/>
              <a:t> de under actuated vehicles, as </a:t>
            </a:r>
            <a:r>
              <a:rPr lang="en-GB" dirty="0" err="1"/>
              <a:t>referencias</a:t>
            </a:r>
            <a:r>
              <a:rPr lang="en-GB" dirty="0"/>
              <a:t> de surge e yaw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simplesmente</a:t>
            </a:r>
            <a:r>
              <a:rPr lang="en-GB" dirty="0"/>
              <a:t> </a:t>
            </a:r>
            <a:r>
              <a:rPr lang="en-GB" dirty="0" err="1"/>
              <a:t>estas</a:t>
            </a:r>
            <a:r>
              <a:rPr lang="en-GB" dirty="0"/>
              <a:t>, no </a:t>
            </a:r>
            <a:r>
              <a:rPr lang="en-GB" dirty="0" err="1"/>
              <a:t>entanto</a:t>
            </a:r>
            <a:r>
              <a:rPr lang="en-GB" dirty="0"/>
              <a:t>, para </a:t>
            </a:r>
            <a:r>
              <a:rPr lang="en-GB" dirty="0" err="1"/>
              <a:t>veiculos</a:t>
            </a:r>
            <a:r>
              <a:rPr lang="en-GB" dirty="0"/>
              <a:t> </a:t>
            </a:r>
            <a:r>
              <a:rPr lang="en-GB" dirty="0" err="1"/>
              <a:t>completamente</a:t>
            </a:r>
            <a:r>
              <a:rPr lang="en-GB" dirty="0"/>
              <a:t> </a:t>
            </a:r>
            <a:r>
              <a:rPr lang="en-GB" dirty="0" err="1"/>
              <a:t>atuados</a:t>
            </a:r>
            <a:r>
              <a:rPr lang="en-GB" dirty="0"/>
              <a:t>, Podemos </a:t>
            </a:r>
            <a:r>
              <a:rPr lang="en-GB" dirty="0" err="1"/>
              <a:t>establecer</a:t>
            </a:r>
            <a:r>
              <a:rPr lang="en-GB" dirty="0"/>
              <a:t> a </a:t>
            </a:r>
            <a:r>
              <a:rPr lang="en-GB" dirty="0" err="1"/>
              <a:t>orientação</a:t>
            </a:r>
            <a:r>
              <a:rPr lang="en-GB" dirty="0"/>
              <a:t> para 180º  logo de </a:t>
            </a:r>
            <a:r>
              <a:rPr lang="en-GB" dirty="0" err="1"/>
              <a:t>inicio</a:t>
            </a:r>
            <a:r>
              <a:rPr lang="en-GB" dirty="0"/>
              <a:t> e </a:t>
            </a:r>
            <a:r>
              <a:rPr lang="en-GB" dirty="0" err="1"/>
              <a:t>ocntrolar</a:t>
            </a:r>
            <a:r>
              <a:rPr lang="en-GB" dirty="0"/>
              <a:t> a </a:t>
            </a:r>
            <a:r>
              <a:rPr lang="en-GB" dirty="0" err="1"/>
              <a:t>velocidade</a:t>
            </a:r>
            <a:r>
              <a:rPr lang="en-GB" dirty="0"/>
              <a:t> total do </a:t>
            </a:r>
            <a:r>
              <a:rPr lang="en-GB" dirty="0" err="1"/>
              <a:t>veiculo</a:t>
            </a:r>
            <a:r>
              <a:rPr lang="en-GB" dirty="0"/>
              <a:t> para que a </a:t>
            </a:r>
            <a:r>
              <a:rPr lang="en-GB" dirty="0" err="1"/>
              <a:t>direcao</a:t>
            </a:r>
            <a:r>
              <a:rPr lang="en-GB" dirty="0"/>
              <a:t> do </a:t>
            </a:r>
            <a:r>
              <a:rPr lang="en-GB" dirty="0" err="1"/>
              <a:t>vetor</a:t>
            </a:r>
            <a:r>
              <a:rPr lang="en-GB" dirty="0"/>
              <a:t> </a:t>
            </a:r>
            <a:r>
              <a:rPr lang="en-GB" dirty="0" err="1"/>
              <a:t>velocidade</a:t>
            </a:r>
            <a:r>
              <a:rPr lang="en-GB" dirty="0"/>
              <a:t> </a:t>
            </a:r>
            <a:r>
              <a:rPr lang="en-GB" dirty="0" err="1"/>
              <a:t>seja</a:t>
            </a:r>
            <a:r>
              <a:rPr lang="en-GB" dirty="0"/>
              <a:t> phi, e a norma </a:t>
            </a:r>
            <a:r>
              <a:rPr lang="en-GB" dirty="0" err="1"/>
              <a:t>seja</a:t>
            </a:r>
            <a:r>
              <a:rPr lang="en-GB" dirty="0"/>
              <a:t> V.</a:t>
            </a:r>
          </a:p>
          <a:p>
            <a:endParaRPr lang="en-GB" dirty="0"/>
          </a:p>
          <a:p>
            <a:r>
              <a:rPr lang="en-GB" dirty="0"/>
              <a:t>É </a:t>
            </a:r>
            <a:r>
              <a:rPr lang="en-GB" dirty="0" err="1"/>
              <a:t>importante</a:t>
            </a:r>
            <a:r>
              <a:rPr lang="en-GB" dirty="0"/>
              <a:t> </a:t>
            </a:r>
            <a:r>
              <a:rPr lang="en-GB" dirty="0" err="1"/>
              <a:t>notar</a:t>
            </a:r>
            <a:r>
              <a:rPr lang="en-GB" dirty="0"/>
              <a:t> que o crab angle </a:t>
            </a:r>
            <a:r>
              <a:rPr lang="en-GB" dirty="0" err="1"/>
              <a:t>precisa</a:t>
            </a:r>
            <a:r>
              <a:rPr lang="en-GB" dirty="0"/>
              <a:t> de ser </a:t>
            </a:r>
            <a:r>
              <a:rPr lang="en-GB" dirty="0" err="1"/>
              <a:t>desfeito</a:t>
            </a:r>
            <a:r>
              <a:rPr lang="en-GB" dirty="0"/>
              <a:t> </a:t>
            </a:r>
            <a:r>
              <a:rPr lang="en-GB" dirty="0" err="1"/>
              <a:t>quando</a:t>
            </a:r>
            <a:r>
              <a:rPr lang="en-GB" dirty="0"/>
              <a:t> o </a:t>
            </a:r>
            <a:r>
              <a:rPr lang="en-GB" dirty="0" err="1"/>
              <a:t>veiculo</a:t>
            </a:r>
            <a:r>
              <a:rPr lang="en-GB" dirty="0"/>
              <a:t> se </a:t>
            </a:r>
            <a:r>
              <a:rPr lang="en-GB" dirty="0" err="1"/>
              <a:t>aproxima</a:t>
            </a:r>
            <a:r>
              <a:rPr lang="en-GB" dirty="0"/>
              <a:t> da </a:t>
            </a:r>
            <a:r>
              <a:rPr lang="en-GB" dirty="0" err="1"/>
              <a:t>doca</a:t>
            </a:r>
            <a:r>
              <a:rPr lang="en-GB" dirty="0"/>
              <a:t> para </a:t>
            </a:r>
            <a:r>
              <a:rPr lang="en-GB" dirty="0" err="1"/>
              <a:t>poder</a:t>
            </a:r>
            <a:r>
              <a:rPr lang="en-GB" dirty="0"/>
              <a:t> </a:t>
            </a:r>
            <a:r>
              <a:rPr lang="en-GB" dirty="0" err="1"/>
              <a:t>entrar</a:t>
            </a:r>
            <a:r>
              <a:rPr lang="en-GB" dirty="0"/>
              <a:t>,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7483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Sistema </a:t>
            </a:r>
            <a:r>
              <a:rPr lang="en-GB" dirty="0" err="1"/>
              <a:t>descrito</a:t>
            </a:r>
            <a:r>
              <a:rPr lang="en-GB" dirty="0"/>
              <a:t>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simulado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matlab</a:t>
            </a:r>
            <a:r>
              <a:rPr lang="en-GB" dirty="0"/>
              <a:t>, </a:t>
            </a:r>
            <a:r>
              <a:rPr lang="en-GB" dirty="0" err="1"/>
              <a:t>primeiro</a:t>
            </a:r>
            <a:r>
              <a:rPr lang="en-GB" dirty="0"/>
              <a:t> para </a:t>
            </a:r>
            <a:r>
              <a:rPr lang="en-GB" dirty="0" err="1"/>
              <a:t>veiculos</a:t>
            </a:r>
            <a:r>
              <a:rPr lang="en-GB" dirty="0"/>
              <a:t> </a:t>
            </a:r>
            <a:r>
              <a:rPr lang="en-GB" dirty="0" err="1"/>
              <a:t>completamente</a:t>
            </a:r>
            <a:r>
              <a:rPr lang="en-GB" dirty="0"/>
              <a:t> </a:t>
            </a:r>
            <a:r>
              <a:rPr lang="en-GB" dirty="0" err="1"/>
              <a:t>atuados</a:t>
            </a:r>
            <a:r>
              <a:rPr lang="en-GB" dirty="0"/>
              <a:t> e </a:t>
            </a:r>
            <a:r>
              <a:rPr lang="en-GB" dirty="0" err="1"/>
              <a:t>depois</a:t>
            </a:r>
            <a:r>
              <a:rPr lang="en-GB" dirty="0"/>
              <a:t> para sub </a:t>
            </a:r>
            <a:r>
              <a:rPr lang="en-GB" dirty="0" err="1"/>
              <a:t>atuados</a:t>
            </a:r>
            <a:r>
              <a:rPr lang="en-GB" dirty="0"/>
              <a:t>. Em ambos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casos</a:t>
            </a:r>
            <a:r>
              <a:rPr lang="en-GB" dirty="0"/>
              <a:t> </a:t>
            </a:r>
            <a:r>
              <a:rPr lang="en-GB" dirty="0" err="1"/>
              <a:t>trestatou</a:t>
            </a:r>
            <a:r>
              <a:rPr lang="en-GB" dirty="0"/>
              <a:t>-se a performance com e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correntes</a:t>
            </a:r>
            <a:r>
              <a:rPr lang="en-GB" dirty="0"/>
              <a:t>. Podemos </a:t>
            </a:r>
            <a:r>
              <a:rPr lang="en-GB" dirty="0" err="1"/>
              <a:t>ver</a:t>
            </a:r>
            <a:r>
              <a:rPr lang="en-GB" dirty="0"/>
              <a:t> </a:t>
            </a:r>
            <a:r>
              <a:rPr lang="en-GB" dirty="0" err="1"/>
              <a:t>aqui</a:t>
            </a:r>
            <a:r>
              <a:rPr lang="en-GB" dirty="0"/>
              <a:t> que </a:t>
            </a:r>
            <a:r>
              <a:rPr lang="en-GB" dirty="0" err="1"/>
              <a:t>em</a:t>
            </a:r>
            <a:r>
              <a:rPr lang="en-GB" dirty="0"/>
              <a:t> ambos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casos</a:t>
            </a:r>
            <a:r>
              <a:rPr lang="en-GB" dirty="0"/>
              <a:t> o </a:t>
            </a:r>
            <a:r>
              <a:rPr lang="en-GB" dirty="0" err="1"/>
              <a:t>veicule</a:t>
            </a:r>
            <a:r>
              <a:rPr lang="en-GB" dirty="0"/>
              <a:t> se </a:t>
            </a:r>
            <a:r>
              <a:rPr lang="en-GB" dirty="0" err="1"/>
              <a:t>alinha</a:t>
            </a:r>
            <a:r>
              <a:rPr lang="en-GB" dirty="0"/>
              <a:t> logo de </a:t>
            </a:r>
            <a:r>
              <a:rPr lang="en-GB" dirty="0" err="1"/>
              <a:t>inicio</a:t>
            </a:r>
            <a:r>
              <a:rPr lang="en-GB" dirty="0"/>
              <a:t> com a </a:t>
            </a:r>
            <a:r>
              <a:rPr lang="en-GB" dirty="0" err="1"/>
              <a:t>doca</a:t>
            </a:r>
            <a:r>
              <a:rPr lang="en-GB" dirty="0"/>
              <a:t>. É </a:t>
            </a:r>
            <a:r>
              <a:rPr lang="en-GB" dirty="0" err="1"/>
              <a:t>visivel</a:t>
            </a:r>
            <a:r>
              <a:rPr lang="en-GB" dirty="0"/>
              <a:t> o </a:t>
            </a:r>
            <a:r>
              <a:rPr lang="en-GB" dirty="0" err="1"/>
              <a:t>aumento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velocidade</a:t>
            </a:r>
            <a:r>
              <a:rPr lang="en-GB" dirty="0"/>
              <a:t> de sway relative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fluido</a:t>
            </a:r>
            <a:r>
              <a:rPr lang="en-GB" dirty="0"/>
              <a:t>, de modo a </a:t>
            </a:r>
            <a:r>
              <a:rPr lang="en-GB" dirty="0" err="1"/>
              <a:t>vencer</a:t>
            </a:r>
            <a:r>
              <a:rPr lang="en-GB" dirty="0"/>
              <a:t> a </a:t>
            </a:r>
            <a:r>
              <a:rPr lang="en-GB" dirty="0" err="1"/>
              <a:t>velocidade</a:t>
            </a:r>
            <a:r>
              <a:rPr lang="en-GB" dirty="0"/>
              <a:t> da </a:t>
            </a:r>
            <a:r>
              <a:rPr lang="en-GB" dirty="0" err="1"/>
              <a:t>corrente</a:t>
            </a:r>
            <a:r>
              <a:rPr lang="en-GB" dirty="0"/>
              <a:t>. O </a:t>
            </a:r>
            <a:r>
              <a:rPr lang="en-GB" dirty="0" err="1"/>
              <a:t>erro</a:t>
            </a:r>
            <a:r>
              <a:rPr lang="en-GB" dirty="0"/>
              <a:t> de </a:t>
            </a:r>
            <a:r>
              <a:rPr lang="en-GB" dirty="0" err="1"/>
              <a:t>estimação</a:t>
            </a:r>
            <a:r>
              <a:rPr lang="en-GB" dirty="0"/>
              <a:t> </a:t>
            </a:r>
            <a:r>
              <a:rPr lang="en-GB" dirty="0" err="1"/>
              <a:t>permanece</a:t>
            </a:r>
            <a:r>
              <a:rPr lang="en-GB" dirty="0"/>
              <a:t> </a:t>
            </a:r>
            <a:r>
              <a:rPr lang="en-GB" dirty="0" err="1"/>
              <a:t>pequeno</a:t>
            </a:r>
            <a:r>
              <a:rPr lang="en-GB" dirty="0"/>
              <a:t>, </a:t>
            </a:r>
            <a:r>
              <a:rPr lang="en-GB" dirty="0" err="1"/>
              <a:t>sendo</a:t>
            </a:r>
            <a:r>
              <a:rPr lang="en-GB" dirty="0"/>
              <a:t> que o </a:t>
            </a:r>
            <a:r>
              <a:rPr lang="en-GB" dirty="0" err="1"/>
              <a:t>pico</a:t>
            </a:r>
            <a:r>
              <a:rPr lang="en-GB" dirty="0"/>
              <a:t> no </a:t>
            </a:r>
            <a:r>
              <a:rPr lang="en-GB" dirty="0" err="1"/>
              <a:t>desvio</a:t>
            </a:r>
            <a:r>
              <a:rPr lang="en-GB" dirty="0"/>
              <a:t> da </a:t>
            </a:r>
            <a:r>
              <a:rPr lang="en-GB" dirty="0" err="1"/>
              <a:t>orientaçao</a:t>
            </a:r>
            <a:r>
              <a:rPr lang="en-GB" dirty="0"/>
              <a:t> </a:t>
            </a:r>
            <a:r>
              <a:rPr lang="en-GB" dirty="0" err="1"/>
              <a:t>deve</a:t>
            </a:r>
            <a:r>
              <a:rPr lang="en-GB" dirty="0"/>
              <a:t>-se à </a:t>
            </a:r>
            <a:r>
              <a:rPr lang="en-GB" dirty="0" err="1"/>
              <a:t>rapida</a:t>
            </a:r>
            <a:r>
              <a:rPr lang="en-GB" dirty="0"/>
              <a:t> </a:t>
            </a:r>
            <a:r>
              <a:rPr lang="en-GB" dirty="0" err="1"/>
              <a:t>mudanca</a:t>
            </a:r>
            <a:r>
              <a:rPr lang="en-GB" dirty="0"/>
              <a:t> de </a:t>
            </a:r>
            <a:r>
              <a:rPr lang="en-GB" dirty="0" err="1"/>
              <a:t>orientação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trabnsicao</a:t>
            </a:r>
            <a:r>
              <a:rPr lang="en-GB" dirty="0"/>
              <a:t> de homing para docking., </a:t>
            </a:r>
            <a:r>
              <a:rPr lang="en-GB" dirty="0" err="1"/>
              <a:t>em</a:t>
            </a:r>
            <a:r>
              <a:rPr lang="en-GB" dirty="0"/>
              <a:t> que o </a:t>
            </a:r>
            <a:r>
              <a:rPr lang="en-GB" dirty="0" err="1"/>
              <a:t>filtro</a:t>
            </a:r>
            <a:r>
              <a:rPr lang="en-GB" dirty="0"/>
              <a:t> </a:t>
            </a:r>
            <a:r>
              <a:rPr lang="en-GB" dirty="0" err="1"/>
              <a:t>nao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largura</a:t>
            </a:r>
            <a:r>
              <a:rPr lang="en-GB" dirty="0"/>
              <a:t> de </a:t>
            </a:r>
            <a:r>
              <a:rPr lang="en-GB" dirty="0" err="1"/>
              <a:t>banda</a:t>
            </a:r>
            <a:r>
              <a:rPr lang="en-GB" dirty="0"/>
              <a:t> </a:t>
            </a:r>
            <a:r>
              <a:rPr lang="en-GB" dirty="0" err="1"/>
              <a:t>suficiente</a:t>
            </a:r>
            <a:r>
              <a:rPr lang="en-GB" dirty="0"/>
              <a:t> para </a:t>
            </a:r>
            <a:r>
              <a:rPr lang="en-GB" dirty="0" err="1"/>
              <a:t>acompanhar</a:t>
            </a:r>
            <a:r>
              <a:rPr lang="en-GB" dirty="0"/>
              <a:t>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2438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motivação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detrás</a:t>
            </a:r>
            <a:r>
              <a:rPr lang="en-GB" dirty="0"/>
              <a:t> </a:t>
            </a:r>
            <a:r>
              <a:rPr lang="en-GB" dirty="0" err="1"/>
              <a:t>deste</a:t>
            </a:r>
            <a:r>
              <a:rPr lang="en-GB" dirty="0"/>
              <a:t> </a:t>
            </a:r>
            <a:r>
              <a:rPr lang="en-GB" dirty="0" err="1"/>
              <a:t>trabalho</a:t>
            </a:r>
            <a:r>
              <a:rPr lang="en-GB" dirty="0"/>
              <a:t> </a:t>
            </a:r>
            <a:r>
              <a:rPr lang="en-GB" dirty="0" err="1"/>
              <a:t>começa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reconhecer</a:t>
            </a:r>
            <a:r>
              <a:rPr lang="en-GB" dirty="0"/>
              <a:t> a </a:t>
            </a:r>
            <a:r>
              <a:rPr lang="en-GB" dirty="0" err="1"/>
              <a:t>grande</a:t>
            </a:r>
            <a:r>
              <a:rPr lang="en-GB" dirty="0"/>
              <a:t> </a:t>
            </a:r>
            <a:r>
              <a:rPr lang="en-GB" dirty="0" err="1"/>
              <a:t>importância</a:t>
            </a:r>
            <a:r>
              <a:rPr lang="en-GB" dirty="0"/>
              <a:t> dos </a:t>
            </a:r>
            <a:r>
              <a:rPr lang="en-GB" dirty="0" err="1"/>
              <a:t>oceanos</a:t>
            </a:r>
            <a:r>
              <a:rPr lang="en-GB" dirty="0"/>
              <a:t> para a </a:t>
            </a:r>
            <a:r>
              <a:rPr lang="en-GB" dirty="0" err="1"/>
              <a:t>vida</a:t>
            </a:r>
            <a:r>
              <a:rPr lang="en-GB" dirty="0"/>
              <a:t> no </a:t>
            </a:r>
            <a:r>
              <a:rPr lang="en-GB" dirty="0" err="1"/>
              <a:t>nosso</a:t>
            </a:r>
            <a:r>
              <a:rPr lang="en-GB" dirty="0"/>
              <a:t> </a:t>
            </a:r>
            <a:r>
              <a:rPr lang="en-GB" dirty="0" err="1"/>
              <a:t>planeta</a:t>
            </a:r>
            <a:r>
              <a:rPr lang="en-GB" dirty="0"/>
              <a:t>. </a:t>
            </a:r>
            <a:r>
              <a:rPr lang="en-GB" dirty="0" err="1"/>
              <a:t>Apesar</a:t>
            </a:r>
            <a:r>
              <a:rPr lang="en-GB" dirty="0"/>
              <a:t> </a:t>
            </a:r>
            <a:r>
              <a:rPr lang="en-GB" dirty="0" err="1"/>
              <a:t>disto</a:t>
            </a:r>
            <a:r>
              <a:rPr lang="en-GB" dirty="0"/>
              <a:t>, a </a:t>
            </a:r>
            <a:r>
              <a:rPr lang="en-GB" dirty="0" err="1"/>
              <a:t>verdade</a:t>
            </a:r>
            <a:r>
              <a:rPr lang="en-GB" dirty="0"/>
              <a:t> é que a </a:t>
            </a:r>
            <a:r>
              <a:rPr lang="en-GB" dirty="0" err="1"/>
              <a:t>maior</a:t>
            </a:r>
            <a:r>
              <a:rPr lang="en-GB" dirty="0"/>
              <a:t> </a:t>
            </a:r>
            <a:r>
              <a:rPr lang="en-GB" dirty="0" err="1"/>
              <a:t>parte</a:t>
            </a:r>
            <a:r>
              <a:rPr lang="en-GB" dirty="0"/>
              <a:t> dos </a:t>
            </a:r>
            <a:r>
              <a:rPr lang="en-GB" dirty="0" err="1"/>
              <a:t>oceanos</a:t>
            </a:r>
            <a:r>
              <a:rPr lang="en-GB" dirty="0"/>
              <a:t> </a:t>
            </a:r>
            <a:r>
              <a:rPr lang="en-GB" dirty="0" err="1"/>
              <a:t>permanece</a:t>
            </a:r>
            <a:r>
              <a:rPr lang="en-GB" dirty="0"/>
              <a:t> </a:t>
            </a:r>
            <a:r>
              <a:rPr lang="en-GB" dirty="0" err="1"/>
              <a:t>inexplorada</a:t>
            </a:r>
            <a:r>
              <a:rPr lang="en-GB" dirty="0"/>
              <a:t>. </a:t>
            </a:r>
            <a:r>
              <a:rPr lang="en-GB" dirty="0" err="1"/>
              <a:t>Tradicionalmente</a:t>
            </a:r>
            <a:r>
              <a:rPr lang="en-GB" dirty="0"/>
              <a:t>, </a:t>
            </a:r>
            <a:r>
              <a:rPr lang="en-GB" dirty="0" err="1"/>
              <a:t>investigação</a:t>
            </a:r>
            <a:r>
              <a:rPr lang="en-GB" dirty="0"/>
              <a:t> </a:t>
            </a:r>
            <a:r>
              <a:rPr lang="en-GB" dirty="0" err="1"/>
              <a:t>nesta</a:t>
            </a:r>
            <a:r>
              <a:rPr lang="en-GB" dirty="0"/>
              <a:t> area </a:t>
            </a:r>
            <a:r>
              <a:rPr lang="en-GB" dirty="0" err="1"/>
              <a:t>envolve</a:t>
            </a:r>
            <a:r>
              <a:rPr lang="en-GB" dirty="0"/>
              <a:t> </a:t>
            </a:r>
            <a:r>
              <a:rPr lang="en-GB" dirty="0" err="1"/>
              <a:t>grandes</a:t>
            </a:r>
            <a:r>
              <a:rPr lang="en-GB" dirty="0"/>
              <a:t> </a:t>
            </a:r>
            <a:r>
              <a:rPr lang="en-GB" dirty="0" err="1"/>
              <a:t>navios</a:t>
            </a:r>
            <a:r>
              <a:rPr lang="en-GB" dirty="0"/>
              <a:t> </a:t>
            </a:r>
            <a:r>
              <a:rPr lang="en-GB" dirty="0" err="1"/>
              <a:t>tripulados</a:t>
            </a:r>
            <a:r>
              <a:rPr lang="en-GB" dirty="0"/>
              <a:t> o que </a:t>
            </a:r>
            <a:r>
              <a:rPr lang="en-GB" dirty="0" err="1"/>
              <a:t>acarrata</a:t>
            </a:r>
            <a:r>
              <a:rPr lang="en-GB" dirty="0"/>
              <a:t> </a:t>
            </a:r>
            <a:r>
              <a:rPr lang="en-GB" dirty="0" err="1"/>
              <a:t>diversos</a:t>
            </a:r>
            <a:r>
              <a:rPr lang="en-GB" dirty="0"/>
              <a:t> </a:t>
            </a:r>
            <a:r>
              <a:rPr lang="en-GB" dirty="0" err="1"/>
              <a:t>problemas</a:t>
            </a:r>
            <a:r>
              <a:rPr lang="en-GB" dirty="0"/>
              <a:t> </a:t>
            </a:r>
            <a:r>
              <a:rPr lang="en-GB" dirty="0" err="1"/>
              <a:t>logisticos</a:t>
            </a:r>
            <a:r>
              <a:rPr lang="en-GB" dirty="0"/>
              <a:t>. ROVs e AUVs </a:t>
            </a:r>
            <a:r>
              <a:rPr lang="en-GB" dirty="0" err="1"/>
              <a:t>surgem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alternativa</a:t>
            </a:r>
            <a:r>
              <a:rPr lang="en-GB" dirty="0"/>
              <a:t> </a:t>
            </a:r>
            <a:r>
              <a:rPr lang="en-GB" dirty="0" err="1"/>
              <a:t>pelo</a:t>
            </a:r>
            <a:r>
              <a:rPr lang="en-GB" dirty="0"/>
              <a:t> </a:t>
            </a:r>
            <a:r>
              <a:rPr lang="en-GB" dirty="0" err="1"/>
              <a:t>seu</a:t>
            </a:r>
            <a:r>
              <a:rPr lang="en-GB" dirty="0"/>
              <a:t> </a:t>
            </a:r>
            <a:r>
              <a:rPr lang="en-GB" dirty="0" err="1"/>
              <a:t>baixo</a:t>
            </a:r>
            <a:r>
              <a:rPr lang="en-GB" dirty="0"/>
              <a:t> </a:t>
            </a:r>
            <a:r>
              <a:rPr lang="en-GB" dirty="0" err="1"/>
              <a:t>custo</a:t>
            </a:r>
            <a:r>
              <a:rPr lang="en-GB" dirty="0"/>
              <a:t>, </a:t>
            </a:r>
            <a:r>
              <a:rPr lang="en-GB" dirty="0" err="1"/>
              <a:t>facilidade</a:t>
            </a:r>
            <a:r>
              <a:rPr lang="en-GB" dirty="0"/>
              <a:t> de </a:t>
            </a:r>
            <a:r>
              <a:rPr lang="en-GB" dirty="0" err="1"/>
              <a:t>trasnporte</a:t>
            </a:r>
            <a:r>
              <a:rPr lang="en-GB" dirty="0"/>
              <a:t> e </a:t>
            </a:r>
            <a:r>
              <a:rPr lang="en-GB" dirty="0" err="1"/>
              <a:t>elevada</a:t>
            </a:r>
            <a:r>
              <a:rPr lang="en-GB" dirty="0"/>
              <a:t> </a:t>
            </a:r>
            <a:r>
              <a:rPr lang="en-GB" dirty="0" err="1"/>
              <a:t>manubrabilidade</a:t>
            </a:r>
            <a:r>
              <a:rPr lang="en-GB" dirty="0"/>
              <a:t>. A </a:t>
            </a:r>
            <a:r>
              <a:rPr lang="en-GB" dirty="0" err="1"/>
              <a:t>grande</a:t>
            </a:r>
            <a:r>
              <a:rPr lang="en-GB" dirty="0"/>
              <a:t> </a:t>
            </a:r>
            <a:r>
              <a:rPr lang="en-GB" dirty="0" err="1"/>
              <a:t>maioria</a:t>
            </a:r>
            <a:r>
              <a:rPr lang="en-GB" dirty="0"/>
              <a:t> </a:t>
            </a:r>
            <a:r>
              <a:rPr lang="en-GB" dirty="0" err="1"/>
              <a:t>destes</a:t>
            </a:r>
            <a:r>
              <a:rPr lang="en-GB" dirty="0"/>
              <a:t> </a:t>
            </a:r>
            <a:r>
              <a:rPr lang="en-GB" dirty="0" err="1"/>
              <a:t>veiculos</a:t>
            </a:r>
            <a:r>
              <a:rPr lang="en-GB" dirty="0"/>
              <a:t>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propulsao</a:t>
            </a:r>
            <a:r>
              <a:rPr lang="en-GB" dirty="0"/>
              <a:t> </a:t>
            </a:r>
            <a:r>
              <a:rPr lang="en-GB" dirty="0" err="1"/>
              <a:t>eletrica</a:t>
            </a:r>
            <a:r>
              <a:rPr lang="en-GB" dirty="0"/>
              <a:t>, o que </a:t>
            </a:r>
            <a:r>
              <a:rPr lang="en-GB" dirty="0" err="1"/>
              <a:t>limita</a:t>
            </a:r>
            <a:r>
              <a:rPr lang="en-GB" dirty="0"/>
              <a:t> o tempo que </a:t>
            </a:r>
            <a:r>
              <a:rPr lang="en-GB" dirty="0" err="1"/>
              <a:t>podem</a:t>
            </a:r>
            <a:r>
              <a:rPr lang="en-GB" dirty="0"/>
              <a:t> </a:t>
            </a:r>
            <a:r>
              <a:rPr lang="en-GB" dirty="0" err="1"/>
              <a:t>permanceer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funcionamento</a:t>
            </a:r>
            <a:r>
              <a:rPr lang="en-GB" dirty="0"/>
              <a:t>. </a:t>
            </a:r>
            <a:r>
              <a:rPr lang="en-GB" dirty="0" err="1"/>
              <a:t>Docas</a:t>
            </a:r>
            <a:r>
              <a:rPr lang="en-GB" dirty="0"/>
              <a:t> </a:t>
            </a:r>
            <a:r>
              <a:rPr lang="en-GB" dirty="0" err="1"/>
              <a:t>surgem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solução</a:t>
            </a:r>
            <a:r>
              <a:rPr lang="en-GB" dirty="0"/>
              <a:t> que </a:t>
            </a:r>
            <a:r>
              <a:rPr lang="en-GB" dirty="0" err="1"/>
              <a:t>permitem</a:t>
            </a:r>
            <a:r>
              <a:rPr lang="en-GB" dirty="0"/>
              <a:t> um </a:t>
            </a:r>
            <a:r>
              <a:rPr lang="en-GB" dirty="0" err="1"/>
              <a:t>veiculo</a:t>
            </a:r>
            <a:r>
              <a:rPr lang="en-GB" dirty="0"/>
              <a:t> </a:t>
            </a:r>
            <a:r>
              <a:rPr lang="en-GB" dirty="0" err="1"/>
              <a:t>carregar</a:t>
            </a:r>
            <a:r>
              <a:rPr lang="en-GB" dirty="0"/>
              <a:t> as </a:t>
            </a:r>
            <a:r>
              <a:rPr lang="en-GB" dirty="0" err="1"/>
              <a:t>baterias</a:t>
            </a:r>
            <a:r>
              <a:rPr lang="en-GB" dirty="0"/>
              <a:t> e </a:t>
            </a:r>
            <a:r>
              <a:rPr lang="en-GB" dirty="0" err="1"/>
              <a:t>transmitir</a:t>
            </a:r>
            <a:r>
              <a:rPr lang="en-GB" dirty="0"/>
              <a:t> dados para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estacao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terra. </a:t>
            </a:r>
            <a:r>
              <a:rPr lang="en-GB" dirty="0" err="1"/>
              <a:t>Assim</a:t>
            </a:r>
            <a:r>
              <a:rPr lang="en-GB" dirty="0"/>
              <a:t>, surge a </a:t>
            </a:r>
            <a:r>
              <a:rPr lang="en-GB" dirty="0" err="1"/>
              <a:t>necesidade</a:t>
            </a:r>
            <a:r>
              <a:rPr lang="en-GB" dirty="0"/>
              <a:t> de </a:t>
            </a:r>
            <a:r>
              <a:rPr lang="en-GB" dirty="0" err="1"/>
              <a:t>desenvolver</a:t>
            </a:r>
            <a:r>
              <a:rPr lang="en-GB" dirty="0"/>
              <a:t> um </a:t>
            </a:r>
            <a:r>
              <a:rPr lang="en-GB" dirty="0" err="1"/>
              <a:t>sitema</a:t>
            </a:r>
            <a:r>
              <a:rPr lang="en-GB" dirty="0"/>
              <a:t> de docking automatic  que </a:t>
            </a:r>
            <a:r>
              <a:rPr lang="en-GB" dirty="0" err="1"/>
              <a:t>permita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AUV </a:t>
            </a:r>
            <a:r>
              <a:rPr lang="en-GB" dirty="0" err="1"/>
              <a:t>deslocar</a:t>
            </a:r>
            <a:r>
              <a:rPr lang="en-GB" dirty="0"/>
              <a:t>-se </a:t>
            </a:r>
            <a:r>
              <a:rPr lang="en-GB" dirty="0" err="1"/>
              <a:t>até</a:t>
            </a:r>
            <a:r>
              <a:rPr lang="en-GB" dirty="0"/>
              <a:t> à </a:t>
            </a:r>
            <a:r>
              <a:rPr lang="en-GB" dirty="0" err="1"/>
              <a:t>doca</a:t>
            </a:r>
            <a:r>
              <a:rPr lang="en-GB" dirty="0"/>
              <a:t> e </a:t>
            </a:r>
            <a:r>
              <a:rPr lang="en-GB" dirty="0" err="1"/>
              <a:t>atracar</a:t>
            </a:r>
            <a:r>
              <a:rPr lang="en-GB" dirty="0"/>
              <a:t>, sempre que </a:t>
            </a:r>
            <a:r>
              <a:rPr lang="en-GB" dirty="0" err="1"/>
              <a:t>necessário</a:t>
            </a:r>
            <a:r>
              <a:rPr lang="en-GB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4383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Ambos </a:t>
            </a:r>
            <a:r>
              <a:rPr lang="en-GB" dirty="0" err="1"/>
              <a:t>os</a:t>
            </a:r>
            <a:r>
              <a:rPr lang="en-GB" dirty="0"/>
              <a:t> error converge para zero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8136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</a:t>
            </a:r>
            <a:r>
              <a:rPr lang="en-GB" dirty="0" err="1"/>
              <a:t>caso</a:t>
            </a:r>
            <a:r>
              <a:rPr lang="en-GB" dirty="0"/>
              <a:t> sub </a:t>
            </a:r>
            <a:r>
              <a:rPr lang="en-GB" dirty="0" err="1"/>
              <a:t>atuado</a:t>
            </a:r>
            <a:r>
              <a:rPr lang="en-GB" dirty="0"/>
              <a:t>, é </a:t>
            </a:r>
            <a:r>
              <a:rPr lang="en-GB" dirty="0" err="1"/>
              <a:t>visivel</a:t>
            </a:r>
            <a:r>
              <a:rPr lang="en-GB" dirty="0"/>
              <a:t> que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correntes</a:t>
            </a:r>
            <a:r>
              <a:rPr lang="en-GB" dirty="0"/>
              <a:t> o </a:t>
            </a:r>
            <a:r>
              <a:rPr lang="en-GB" dirty="0" err="1"/>
              <a:t>veiculo</a:t>
            </a:r>
            <a:r>
              <a:rPr lang="en-GB" dirty="0"/>
              <a:t> </a:t>
            </a:r>
            <a:r>
              <a:rPr lang="en-GB" dirty="0" err="1"/>
              <a:t>alinha</a:t>
            </a:r>
            <a:r>
              <a:rPr lang="en-GB" dirty="0"/>
              <a:t>-se coma </a:t>
            </a:r>
            <a:r>
              <a:rPr lang="en-GB" dirty="0" err="1"/>
              <a:t>doca</a:t>
            </a:r>
            <a:r>
              <a:rPr lang="en-GB" dirty="0"/>
              <a:t>. Na </a:t>
            </a:r>
            <a:r>
              <a:rPr lang="en-GB" dirty="0" err="1"/>
              <a:t>presença</a:t>
            </a:r>
            <a:r>
              <a:rPr lang="en-GB" dirty="0"/>
              <a:t> de </a:t>
            </a:r>
            <a:r>
              <a:rPr lang="en-GB" dirty="0" err="1"/>
              <a:t>correnteso</a:t>
            </a:r>
            <a:r>
              <a:rPr lang="en-GB" dirty="0"/>
              <a:t> </a:t>
            </a:r>
            <a:r>
              <a:rPr lang="en-GB" dirty="0" err="1"/>
              <a:t>veiculo</a:t>
            </a:r>
            <a:r>
              <a:rPr lang="en-GB" dirty="0"/>
              <a:t> converge no </a:t>
            </a:r>
            <a:r>
              <a:rPr lang="en-GB" dirty="0" err="1"/>
              <a:t>caminho</a:t>
            </a:r>
            <a:r>
              <a:rPr lang="en-GB" dirty="0"/>
              <a:t> </a:t>
            </a:r>
            <a:r>
              <a:rPr lang="en-GB" dirty="0" err="1"/>
              <a:t>porem</a:t>
            </a:r>
            <a:r>
              <a:rPr lang="en-GB" dirty="0"/>
              <a:t> com um </a:t>
            </a:r>
            <a:r>
              <a:rPr lang="en-GB" dirty="0" err="1"/>
              <a:t>crabangle</a:t>
            </a:r>
            <a:r>
              <a:rPr lang="en-GB" dirty="0"/>
              <a:t>, que é </a:t>
            </a:r>
            <a:r>
              <a:rPr lang="en-GB" dirty="0" err="1"/>
              <a:t>desfeito</a:t>
            </a:r>
            <a:r>
              <a:rPr lang="en-GB" dirty="0"/>
              <a:t> no final. É </a:t>
            </a:r>
            <a:r>
              <a:rPr lang="en-GB" dirty="0" err="1"/>
              <a:t>possivel</a:t>
            </a:r>
            <a:r>
              <a:rPr lang="en-GB" dirty="0"/>
              <a:t> </a:t>
            </a:r>
            <a:r>
              <a:rPr lang="en-GB" dirty="0" err="1"/>
              <a:t>ver</a:t>
            </a:r>
            <a:r>
              <a:rPr lang="en-GB" dirty="0"/>
              <a:t> a </a:t>
            </a:r>
            <a:r>
              <a:rPr lang="en-GB" dirty="0" err="1"/>
              <a:t>velocidade</a:t>
            </a:r>
            <a:r>
              <a:rPr lang="en-GB" dirty="0"/>
              <a:t> que a </a:t>
            </a:r>
            <a:r>
              <a:rPr lang="en-GB" dirty="0" err="1"/>
              <a:t>velocidade</a:t>
            </a:r>
            <a:r>
              <a:rPr lang="en-GB" dirty="0"/>
              <a:t> Segundo o </a:t>
            </a:r>
            <a:r>
              <a:rPr lang="en-GB" dirty="0" err="1"/>
              <a:t>fluidi</a:t>
            </a:r>
            <a:r>
              <a:rPr lang="en-GB" dirty="0"/>
              <a:t> </a:t>
            </a:r>
            <a:r>
              <a:rPr lang="en-GB" dirty="0" err="1"/>
              <a:t>aumenta</a:t>
            </a:r>
            <a:r>
              <a:rPr lang="en-GB" dirty="0"/>
              <a:t> para </a:t>
            </a:r>
            <a:r>
              <a:rPr lang="en-GB" dirty="0" err="1"/>
              <a:t>rejeitar</a:t>
            </a:r>
            <a:r>
              <a:rPr lang="en-GB" dirty="0"/>
              <a:t> o </a:t>
            </a:r>
            <a:r>
              <a:rPr lang="en-GB" dirty="0" err="1"/>
              <a:t>efeito</a:t>
            </a:r>
            <a:r>
              <a:rPr lang="en-GB" dirty="0"/>
              <a:t> da </a:t>
            </a:r>
            <a:r>
              <a:rPr lang="en-GB" dirty="0" err="1"/>
              <a:t>corrente</a:t>
            </a:r>
            <a:r>
              <a:rPr lang="en-GB" dirty="0"/>
              <a:t>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824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Erro</a:t>
            </a:r>
            <a:r>
              <a:rPr lang="en-GB" dirty="0"/>
              <a:t> converge para zero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correntes</a:t>
            </a:r>
            <a:r>
              <a:rPr lang="en-GB" dirty="0"/>
              <a:t>. </a:t>
            </a:r>
            <a:r>
              <a:rPr lang="en-GB" dirty="0" err="1"/>
              <a:t>Mantem</a:t>
            </a:r>
            <a:r>
              <a:rPr lang="en-GB" dirty="0"/>
              <a:t>-se </a:t>
            </a:r>
            <a:r>
              <a:rPr lang="en-GB" dirty="0" err="1"/>
              <a:t>pequeno</a:t>
            </a:r>
            <a:r>
              <a:rPr lang="en-GB" dirty="0"/>
              <a:t> com </a:t>
            </a:r>
            <a:r>
              <a:rPr lang="en-GB" dirty="0" err="1"/>
              <a:t>currentes</a:t>
            </a:r>
            <a:r>
              <a:rPr lang="en-GB" dirty="0"/>
              <a:t>, </a:t>
            </a:r>
            <a:r>
              <a:rPr lang="en-GB" dirty="0" err="1"/>
              <a:t>oq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mesmo</a:t>
            </a:r>
            <a:r>
              <a:rPr lang="en-GB" dirty="0"/>
              <a:t> </a:t>
            </a:r>
            <a:r>
              <a:rPr lang="en-GB" dirty="0" err="1"/>
              <a:t>assim</a:t>
            </a:r>
            <a:r>
              <a:rPr lang="en-GB" dirty="0"/>
              <a:t> </a:t>
            </a:r>
            <a:r>
              <a:rPr lang="en-GB" dirty="0" err="1"/>
              <a:t>permite</a:t>
            </a:r>
            <a:r>
              <a:rPr lang="en-GB" dirty="0"/>
              <a:t> o docking com </a:t>
            </a:r>
            <a:r>
              <a:rPr lang="en-GB" dirty="0" err="1"/>
              <a:t>sucesso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048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cenas</a:t>
            </a:r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7091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Farei</a:t>
            </a:r>
            <a:r>
              <a:rPr lang="en-GB" dirty="0"/>
              <a:t> agora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revisão</a:t>
            </a:r>
            <a:r>
              <a:rPr lang="en-GB" dirty="0"/>
              <a:t> da </a:t>
            </a:r>
            <a:r>
              <a:rPr lang="en-GB" dirty="0" err="1"/>
              <a:t>literatura</a:t>
            </a:r>
            <a:r>
              <a:rPr lang="en-GB" dirty="0"/>
              <a:t> que serve </a:t>
            </a:r>
            <a:r>
              <a:rPr lang="en-GB" dirty="0" err="1"/>
              <a:t>como</a:t>
            </a:r>
            <a:r>
              <a:rPr lang="en-GB" dirty="0"/>
              <a:t> base para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trabalho</a:t>
            </a:r>
            <a:r>
              <a:rPr lang="en-GB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715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Navegação</a:t>
            </a:r>
            <a:r>
              <a:rPr lang="en-GB" dirty="0"/>
              <a:t> é o </a:t>
            </a:r>
            <a:r>
              <a:rPr lang="en-GB" dirty="0" err="1"/>
              <a:t>processo</a:t>
            </a:r>
            <a:r>
              <a:rPr lang="en-GB" dirty="0"/>
              <a:t> de </a:t>
            </a:r>
            <a:r>
              <a:rPr lang="en-GB" dirty="0" err="1"/>
              <a:t>determinar</a:t>
            </a:r>
            <a:r>
              <a:rPr lang="en-GB" dirty="0"/>
              <a:t> a </a:t>
            </a:r>
            <a:r>
              <a:rPr lang="en-GB" dirty="0" err="1"/>
              <a:t>posição</a:t>
            </a:r>
            <a:r>
              <a:rPr lang="en-GB" dirty="0"/>
              <a:t> e </a:t>
            </a:r>
            <a:r>
              <a:rPr lang="en-GB" dirty="0" err="1"/>
              <a:t>orientacao</a:t>
            </a:r>
            <a:r>
              <a:rPr lang="en-GB" dirty="0"/>
              <a:t> de um </a:t>
            </a:r>
            <a:r>
              <a:rPr lang="en-GB" dirty="0" err="1"/>
              <a:t>veiculo</a:t>
            </a:r>
            <a:r>
              <a:rPr lang="en-GB" dirty="0"/>
              <a:t> </a:t>
            </a:r>
            <a:r>
              <a:rPr lang="en-GB" dirty="0" err="1"/>
              <a:t>relativamente</a:t>
            </a:r>
            <a:r>
              <a:rPr lang="en-GB" dirty="0"/>
              <a:t> a um </a:t>
            </a:r>
            <a:r>
              <a:rPr lang="en-GB" dirty="0" err="1"/>
              <a:t>referencial</a:t>
            </a:r>
            <a:r>
              <a:rPr lang="en-GB" dirty="0"/>
              <a:t> </a:t>
            </a:r>
            <a:r>
              <a:rPr lang="en-GB" dirty="0" err="1"/>
              <a:t>inercial</a:t>
            </a:r>
            <a:r>
              <a:rPr lang="en-GB" dirty="0"/>
              <a:t>. </a:t>
            </a:r>
            <a:r>
              <a:rPr lang="en-GB" dirty="0" err="1"/>
              <a:t>Adicionando</a:t>
            </a:r>
            <a:r>
              <a:rPr lang="en-GB" dirty="0"/>
              <a:t> as </a:t>
            </a:r>
            <a:r>
              <a:rPr lang="en-GB" dirty="0" err="1"/>
              <a:t>velocidades</a:t>
            </a:r>
            <a:r>
              <a:rPr lang="en-GB" dirty="0"/>
              <a:t> </a:t>
            </a:r>
            <a:r>
              <a:rPr lang="en-GB" dirty="0" err="1"/>
              <a:t>lineares</a:t>
            </a:r>
            <a:r>
              <a:rPr lang="en-GB" dirty="0"/>
              <a:t> e </a:t>
            </a:r>
            <a:r>
              <a:rPr lang="en-GB" dirty="0" err="1"/>
              <a:t>angulares</a:t>
            </a:r>
            <a:r>
              <a:rPr lang="en-GB" dirty="0"/>
              <a:t> </a:t>
            </a:r>
            <a:r>
              <a:rPr lang="en-GB" dirty="0" err="1"/>
              <a:t>obtemos</a:t>
            </a:r>
            <a:r>
              <a:rPr lang="en-GB" dirty="0"/>
              <a:t> o que se chama o </a:t>
            </a:r>
            <a:r>
              <a:rPr lang="en-GB" dirty="0" err="1"/>
              <a:t>estado</a:t>
            </a:r>
            <a:r>
              <a:rPr lang="en-GB" dirty="0"/>
              <a:t> do </a:t>
            </a:r>
            <a:r>
              <a:rPr lang="en-GB" dirty="0" err="1"/>
              <a:t>veiculo</a:t>
            </a:r>
            <a:r>
              <a:rPr lang="en-GB" dirty="0"/>
              <a:t>. Este </a:t>
            </a:r>
            <a:r>
              <a:rPr lang="en-GB" dirty="0" err="1"/>
              <a:t>estado</a:t>
            </a:r>
            <a:r>
              <a:rPr lang="en-GB" dirty="0"/>
              <a:t> é </a:t>
            </a:r>
            <a:r>
              <a:rPr lang="en-GB" dirty="0" err="1"/>
              <a:t>quase</a:t>
            </a:r>
            <a:r>
              <a:rPr lang="en-GB" dirty="0"/>
              <a:t> sempre </a:t>
            </a:r>
            <a:r>
              <a:rPr lang="en-GB" dirty="0" err="1"/>
              <a:t>impossivel</a:t>
            </a:r>
            <a:r>
              <a:rPr lang="en-GB" dirty="0"/>
              <a:t> de </a:t>
            </a:r>
            <a:r>
              <a:rPr lang="en-GB" dirty="0" err="1"/>
              <a:t>medir</a:t>
            </a:r>
            <a:r>
              <a:rPr lang="en-GB" dirty="0"/>
              <a:t> </a:t>
            </a:r>
            <a:r>
              <a:rPr lang="en-GB" dirty="0" err="1"/>
              <a:t>diretamente</a:t>
            </a:r>
            <a:r>
              <a:rPr lang="en-GB" dirty="0"/>
              <a:t> e </a:t>
            </a:r>
            <a:r>
              <a:rPr lang="en-GB" dirty="0" err="1"/>
              <a:t>precisa</a:t>
            </a:r>
            <a:r>
              <a:rPr lang="en-GB" dirty="0"/>
              <a:t> </a:t>
            </a:r>
            <a:r>
              <a:rPr lang="en-GB" dirty="0" err="1"/>
              <a:t>portantro</a:t>
            </a:r>
            <a:r>
              <a:rPr lang="en-GB" dirty="0"/>
              <a:t> de ser </a:t>
            </a:r>
            <a:r>
              <a:rPr lang="en-GB" dirty="0" err="1"/>
              <a:t>estimado</a:t>
            </a:r>
            <a:r>
              <a:rPr lang="en-GB" dirty="0"/>
              <a:t>. É </a:t>
            </a:r>
            <a:r>
              <a:rPr lang="en-GB" dirty="0" err="1"/>
              <a:t>este</a:t>
            </a:r>
            <a:r>
              <a:rPr lang="en-GB" dirty="0"/>
              <a:t> o </a:t>
            </a:r>
            <a:r>
              <a:rPr lang="en-GB" dirty="0" err="1"/>
              <a:t>bjetivo</a:t>
            </a:r>
            <a:r>
              <a:rPr lang="en-GB" dirty="0"/>
              <a:t> de um </a:t>
            </a:r>
            <a:r>
              <a:rPr lang="en-GB" dirty="0" err="1"/>
              <a:t>filtro</a:t>
            </a:r>
            <a:r>
              <a:rPr lang="en-GB" dirty="0"/>
              <a:t>. No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geral</a:t>
            </a:r>
            <a:r>
              <a:rPr lang="en-GB" dirty="0"/>
              <a:t>, o </a:t>
            </a:r>
            <a:r>
              <a:rPr lang="en-GB" dirty="0" err="1"/>
              <a:t>objetvo</a:t>
            </a:r>
            <a:r>
              <a:rPr lang="en-GB" dirty="0"/>
              <a:t> de um </a:t>
            </a:r>
            <a:r>
              <a:rPr lang="en-GB" dirty="0" err="1"/>
              <a:t>filtro</a:t>
            </a:r>
            <a:r>
              <a:rPr lang="en-GB" dirty="0"/>
              <a:t> é </a:t>
            </a:r>
            <a:r>
              <a:rPr lang="en-GB" dirty="0" err="1"/>
              <a:t>determinar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é que se </a:t>
            </a:r>
            <a:r>
              <a:rPr lang="en-GB" dirty="0" err="1"/>
              <a:t>distribui</a:t>
            </a:r>
            <a:r>
              <a:rPr lang="en-GB" dirty="0"/>
              <a:t> a </a:t>
            </a:r>
            <a:r>
              <a:rPr lang="en-GB" dirty="0" err="1"/>
              <a:t>probabilidade</a:t>
            </a:r>
            <a:r>
              <a:rPr lang="en-GB" dirty="0"/>
              <a:t> a </a:t>
            </a:r>
            <a:r>
              <a:rPr lang="en-GB" dirty="0" err="1"/>
              <a:t>longo</a:t>
            </a:r>
            <a:r>
              <a:rPr lang="en-GB" dirty="0"/>
              <a:t> de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estados</a:t>
            </a:r>
            <a:r>
              <a:rPr lang="en-GB" dirty="0"/>
              <a:t> </a:t>
            </a:r>
            <a:r>
              <a:rPr lang="en-GB" dirty="0" err="1"/>
              <a:t>possiveis</a:t>
            </a:r>
            <a:r>
              <a:rPr lang="en-GB" dirty="0"/>
              <a:t>, a </a:t>
            </a:r>
            <a:r>
              <a:rPr lang="en-GB" dirty="0" err="1"/>
              <a:t>partir</a:t>
            </a:r>
            <a:r>
              <a:rPr lang="en-GB" dirty="0"/>
              <a:t> das </a:t>
            </a:r>
            <a:r>
              <a:rPr lang="en-GB" dirty="0" err="1"/>
              <a:t>medições</a:t>
            </a:r>
            <a:r>
              <a:rPr lang="en-GB" dirty="0"/>
              <a:t> dos </a:t>
            </a:r>
            <a:r>
              <a:rPr lang="en-GB" dirty="0" err="1"/>
              <a:t>sensores</a:t>
            </a:r>
            <a:r>
              <a:rPr lang="en-GB" dirty="0"/>
              <a:t> e dos </a:t>
            </a:r>
            <a:r>
              <a:rPr lang="en-GB" dirty="0" err="1"/>
              <a:t>sinais</a:t>
            </a:r>
            <a:r>
              <a:rPr lang="en-GB" dirty="0"/>
              <a:t> de </a:t>
            </a:r>
            <a:r>
              <a:rPr lang="en-GB" dirty="0" err="1"/>
              <a:t>controlo</a:t>
            </a:r>
            <a:r>
              <a:rPr lang="en-GB" dirty="0"/>
              <a:t>..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201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Navegação</a:t>
            </a:r>
            <a:r>
              <a:rPr lang="en-GB" dirty="0"/>
              <a:t> é o </a:t>
            </a:r>
            <a:r>
              <a:rPr lang="en-GB" dirty="0" err="1"/>
              <a:t>processo</a:t>
            </a:r>
            <a:r>
              <a:rPr lang="en-GB" dirty="0"/>
              <a:t> de </a:t>
            </a:r>
            <a:r>
              <a:rPr lang="en-GB" dirty="0" err="1"/>
              <a:t>determinar</a:t>
            </a:r>
            <a:r>
              <a:rPr lang="en-GB" dirty="0"/>
              <a:t> a </a:t>
            </a:r>
            <a:r>
              <a:rPr lang="en-GB" dirty="0" err="1"/>
              <a:t>posição</a:t>
            </a:r>
            <a:r>
              <a:rPr lang="en-GB" dirty="0"/>
              <a:t> e </a:t>
            </a:r>
            <a:r>
              <a:rPr lang="en-GB" dirty="0" err="1"/>
              <a:t>orientacao</a:t>
            </a:r>
            <a:r>
              <a:rPr lang="en-GB" dirty="0"/>
              <a:t> de um </a:t>
            </a:r>
            <a:r>
              <a:rPr lang="en-GB" dirty="0" err="1"/>
              <a:t>veiculo</a:t>
            </a:r>
            <a:r>
              <a:rPr lang="en-GB" dirty="0"/>
              <a:t> </a:t>
            </a:r>
            <a:r>
              <a:rPr lang="en-GB" dirty="0" err="1"/>
              <a:t>relativamente</a:t>
            </a:r>
            <a:r>
              <a:rPr lang="en-GB" dirty="0"/>
              <a:t> a um </a:t>
            </a:r>
            <a:r>
              <a:rPr lang="en-GB" dirty="0" err="1"/>
              <a:t>referencial</a:t>
            </a:r>
            <a:r>
              <a:rPr lang="en-GB" dirty="0"/>
              <a:t> </a:t>
            </a:r>
            <a:r>
              <a:rPr lang="en-GB" dirty="0" err="1"/>
              <a:t>inercial</a:t>
            </a:r>
            <a:r>
              <a:rPr lang="en-GB" dirty="0"/>
              <a:t>. </a:t>
            </a:r>
            <a:r>
              <a:rPr lang="en-GB" dirty="0" err="1"/>
              <a:t>Adicionando</a:t>
            </a:r>
            <a:r>
              <a:rPr lang="en-GB" dirty="0"/>
              <a:t> as </a:t>
            </a:r>
            <a:r>
              <a:rPr lang="en-GB" dirty="0" err="1"/>
              <a:t>velocidades</a:t>
            </a:r>
            <a:r>
              <a:rPr lang="en-GB" dirty="0"/>
              <a:t> </a:t>
            </a:r>
            <a:r>
              <a:rPr lang="en-GB" dirty="0" err="1"/>
              <a:t>lineares</a:t>
            </a:r>
            <a:r>
              <a:rPr lang="en-GB" dirty="0"/>
              <a:t> e </a:t>
            </a:r>
            <a:r>
              <a:rPr lang="en-GB" dirty="0" err="1"/>
              <a:t>angulares</a:t>
            </a:r>
            <a:r>
              <a:rPr lang="en-GB" dirty="0"/>
              <a:t> </a:t>
            </a:r>
            <a:r>
              <a:rPr lang="en-GB" dirty="0" err="1"/>
              <a:t>obtemos</a:t>
            </a:r>
            <a:r>
              <a:rPr lang="en-GB" dirty="0"/>
              <a:t> o que se chama o </a:t>
            </a:r>
            <a:r>
              <a:rPr lang="en-GB" dirty="0" err="1"/>
              <a:t>estado</a:t>
            </a:r>
            <a:r>
              <a:rPr lang="en-GB" dirty="0"/>
              <a:t> do </a:t>
            </a:r>
            <a:r>
              <a:rPr lang="en-GB" dirty="0" err="1"/>
              <a:t>veiculo</a:t>
            </a:r>
            <a:r>
              <a:rPr lang="en-GB" dirty="0"/>
              <a:t>. Este </a:t>
            </a:r>
            <a:r>
              <a:rPr lang="en-GB" dirty="0" err="1"/>
              <a:t>estado</a:t>
            </a:r>
            <a:r>
              <a:rPr lang="en-GB" dirty="0"/>
              <a:t> é </a:t>
            </a:r>
            <a:r>
              <a:rPr lang="en-GB" dirty="0" err="1"/>
              <a:t>quase</a:t>
            </a:r>
            <a:r>
              <a:rPr lang="en-GB" dirty="0"/>
              <a:t> sempre </a:t>
            </a:r>
            <a:r>
              <a:rPr lang="en-GB" dirty="0" err="1"/>
              <a:t>impossivel</a:t>
            </a:r>
            <a:r>
              <a:rPr lang="en-GB" dirty="0"/>
              <a:t> de </a:t>
            </a:r>
            <a:r>
              <a:rPr lang="en-GB" dirty="0" err="1"/>
              <a:t>medir</a:t>
            </a:r>
            <a:r>
              <a:rPr lang="en-GB" dirty="0"/>
              <a:t> </a:t>
            </a:r>
            <a:r>
              <a:rPr lang="en-GB" dirty="0" err="1"/>
              <a:t>diretamente</a:t>
            </a:r>
            <a:r>
              <a:rPr lang="en-GB" dirty="0"/>
              <a:t> e </a:t>
            </a:r>
            <a:r>
              <a:rPr lang="en-GB" dirty="0" err="1"/>
              <a:t>precisa</a:t>
            </a:r>
            <a:r>
              <a:rPr lang="en-GB" dirty="0"/>
              <a:t> </a:t>
            </a:r>
            <a:r>
              <a:rPr lang="en-GB" dirty="0" err="1"/>
              <a:t>portantro</a:t>
            </a:r>
            <a:r>
              <a:rPr lang="en-GB" dirty="0"/>
              <a:t> de ser </a:t>
            </a:r>
            <a:r>
              <a:rPr lang="en-GB" dirty="0" err="1"/>
              <a:t>estimado</a:t>
            </a:r>
            <a:r>
              <a:rPr lang="en-GB" dirty="0"/>
              <a:t>. É </a:t>
            </a:r>
            <a:r>
              <a:rPr lang="en-GB" dirty="0" err="1"/>
              <a:t>este</a:t>
            </a:r>
            <a:r>
              <a:rPr lang="en-GB" dirty="0"/>
              <a:t> o </a:t>
            </a:r>
            <a:r>
              <a:rPr lang="en-GB" dirty="0" err="1"/>
              <a:t>bjetivo</a:t>
            </a:r>
            <a:r>
              <a:rPr lang="en-GB" dirty="0"/>
              <a:t> de um </a:t>
            </a:r>
            <a:r>
              <a:rPr lang="en-GB" dirty="0" err="1"/>
              <a:t>filtro</a:t>
            </a:r>
            <a:r>
              <a:rPr lang="en-GB" dirty="0"/>
              <a:t>. No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geral</a:t>
            </a:r>
            <a:r>
              <a:rPr lang="en-GB" dirty="0"/>
              <a:t>, o </a:t>
            </a:r>
            <a:r>
              <a:rPr lang="en-GB" dirty="0" err="1"/>
              <a:t>objetvo</a:t>
            </a:r>
            <a:r>
              <a:rPr lang="en-GB" dirty="0"/>
              <a:t> de um </a:t>
            </a:r>
            <a:r>
              <a:rPr lang="en-GB" dirty="0" err="1"/>
              <a:t>filtro</a:t>
            </a:r>
            <a:r>
              <a:rPr lang="en-GB" dirty="0"/>
              <a:t> é </a:t>
            </a:r>
            <a:r>
              <a:rPr lang="en-GB" dirty="0" err="1"/>
              <a:t>determinar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é que se </a:t>
            </a:r>
            <a:r>
              <a:rPr lang="en-GB" dirty="0" err="1"/>
              <a:t>distribui</a:t>
            </a:r>
            <a:r>
              <a:rPr lang="en-GB" dirty="0"/>
              <a:t> a </a:t>
            </a:r>
            <a:r>
              <a:rPr lang="en-GB" dirty="0" err="1"/>
              <a:t>probabilidade</a:t>
            </a:r>
            <a:r>
              <a:rPr lang="en-GB" dirty="0"/>
              <a:t> a </a:t>
            </a:r>
            <a:r>
              <a:rPr lang="en-GB" dirty="0" err="1"/>
              <a:t>longo</a:t>
            </a:r>
            <a:r>
              <a:rPr lang="en-GB" dirty="0"/>
              <a:t> de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estados</a:t>
            </a:r>
            <a:r>
              <a:rPr lang="en-GB" dirty="0"/>
              <a:t> </a:t>
            </a:r>
            <a:r>
              <a:rPr lang="en-GB" dirty="0" err="1"/>
              <a:t>possiveis</a:t>
            </a:r>
            <a:r>
              <a:rPr lang="en-GB" dirty="0"/>
              <a:t>, a </a:t>
            </a:r>
            <a:r>
              <a:rPr lang="en-GB" dirty="0" err="1"/>
              <a:t>partir</a:t>
            </a:r>
            <a:r>
              <a:rPr lang="en-GB" dirty="0"/>
              <a:t> das </a:t>
            </a:r>
            <a:r>
              <a:rPr lang="en-GB" dirty="0" err="1"/>
              <a:t>medições</a:t>
            </a:r>
            <a:r>
              <a:rPr lang="en-GB" dirty="0"/>
              <a:t> dos </a:t>
            </a:r>
            <a:r>
              <a:rPr lang="en-GB" dirty="0" err="1"/>
              <a:t>sensores</a:t>
            </a:r>
            <a:r>
              <a:rPr lang="en-GB" dirty="0"/>
              <a:t> e dos </a:t>
            </a:r>
            <a:r>
              <a:rPr lang="en-GB" dirty="0" err="1"/>
              <a:t>sinais</a:t>
            </a:r>
            <a:r>
              <a:rPr lang="en-GB" dirty="0"/>
              <a:t> de </a:t>
            </a:r>
            <a:r>
              <a:rPr lang="en-GB" dirty="0" err="1"/>
              <a:t>controlo</a:t>
            </a:r>
            <a:r>
              <a:rPr lang="en-GB" dirty="0"/>
              <a:t>..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Um </a:t>
            </a:r>
            <a:r>
              <a:rPr lang="en-GB" dirty="0" err="1"/>
              <a:t>primeiro</a:t>
            </a:r>
            <a:r>
              <a:rPr lang="en-GB" dirty="0"/>
              <a:t> </a:t>
            </a:r>
            <a:r>
              <a:rPr lang="en-GB" dirty="0" err="1"/>
              <a:t>exmplo</a:t>
            </a:r>
            <a:r>
              <a:rPr lang="en-GB" dirty="0"/>
              <a:t> de um </a:t>
            </a:r>
            <a:r>
              <a:rPr lang="en-GB" dirty="0" err="1"/>
              <a:t>filtro</a:t>
            </a:r>
            <a:r>
              <a:rPr lang="en-GB" dirty="0"/>
              <a:t> é o </a:t>
            </a:r>
            <a:r>
              <a:rPr lang="en-GB" dirty="0" err="1"/>
              <a:t>complementar</a:t>
            </a:r>
            <a:r>
              <a:rPr lang="en-GB" dirty="0"/>
              <a:t>, que </a:t>
            </a:r>
            <a:r>
              <a:rPr lang="en-GB" dirty="0" err="1"/>
              <a:t>tem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nome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combiner </a:t>
            </a:r>
            <a:r>
              <a:rPr lang="en-GB" dirty="0" err="1"/>
              <a:t>informação</a:t>
            </a:r>
            <a:r>
              <a:rPr lang="en-GB" dirty="0"/>
              <a:t> de </a:t>
            </a:r>
            <a:r>
              <a:rPr lang="en-GB" dirty="0" err="1"/>
              <a:t>sensorses</a:t>
            </a:r>
            <a:r>
              <a:rPr lang="en-GB" dirty="0"/>
              <a:t> </a:t>
            </a:r>
            <a:r>
              <a:rPr lang="en-GB" dirty="0" err="1"/>
              <a:t>cujas</a:t>
            </a:r>
            <a:r>
              <a:rPr lang="en-GB" dirty="0"/>
              <a:t> </a:t>
            </a:r>
            <a:r>
              <a:rPr lang="en-GB" dirty="0" err="1"/>
              <a:t>frequencias</a:t>
            </a:r>
            <a:r>
              <a:rPr lang="en-GB" dirty="0"/>
              <a:t> de </a:t>
            </a:r>
            <a:r>
              <a:rPr lang="en-GB" dirty="0" err="1"/>
              <a:t>funcionamento</a:t>
            </a:r>
            <a:r>
              <a:rPr lang="en-GB" dirty="0"/>
              <a:t>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complememtares</a:t>
            </a:r>
            <a:r>
              <a:rPr lang="en-GB" dirty="0"/>
              <a:t>. Um </a:t>
            </a:r>
            <a:r>
              <a:rPr lang="en-GB" dirty="0" err="1"/>
              <a:t>exemplo</a:t>
            </a:r>
            <a:r>
              <a:rPr lang="en-GB" dirty="0"/>
              <a:t> da </a:t>
            </a:r>
            <a:r>
              <a:rPr lang="en-GB" dirty="0" err="1"/>
              <a:t>utilização</a:t>
            </a:r>
            <a:r>
              <a:rPr lang="en-GB" dirty="0"/>
              <a:t> </a:t>
            </a:r>
            <a:r>
              <a:rPr lang="en-GB" dirty="0" err="1"/>
              <a:t>deste</a:t>
            </a:r>
            <a:r>
              <a:rPr lang="en-GB" dirty="0"/>
              <a:t> </a:t>
            </a:r>
            <a:r>
              <a:rPr lang="en-GB" dirty="0" err="1"/>
              <a:t>filtro</a:t>
            </a:r>
            <a:r>
              <a:rPr lang="en-GB" dirty="0"/>
              <a:t> é </a:t>
            </a:r>
            <a:r>
              <a:rPr lang="en-GB" dirty="0" err="1"/>
              <a:t>fundir</a:t>
            </a:r>
            <a:r>
              <a:rPr lang="en-GB" dirty="0"/>
              <a:t> a </a:t>
            </a:r>
            <a:r>
              <a:rPr lang="en-GB" dirty="0" err="1"/>
              <a:t>informação</a:t>
            </a:r>
            <a:r>
              <a:rPr lang="en-GB" dirty="0"/>
              <a:t> de um </a:t>
            </a:r>
            <a:r>
              <a:rPr lang="en-GB" dirty="0" err="1"/>
              <a:t>girocopio</a:t>
            </a:r>
            <a:r>
              <a:rPr lang="en-GB" dirty="0"/>
              <a:t> e de um </a:t>
            </a:r>
            <a:r>
              <a:rPr lang="en-GB" dirty="0" err="1"/>
              <a:t>bussula</a:t>
            </a:r>
            <a:r>
              <a:rPr lang="en-GB" dirty="0"/>
              <a:t>, </a:t>
            </a:r>
            <a:r>
              <a:rPr lang="en-GB" dirty="0" err="1"/>
              <a:t>sendo</a:t>
            </a:r>
            <a:r>
              <a:rPr lang="en-GB" dirty="0"/>
              <a:t> que a </a:t>
            </a:r>
            <a:r>
              <a:rPr lang="en-GB" dirty="0" err="1"/>
              <a:t>bussula</a:t>
            </a:r>
            <a:r>
              <a:rPr lang="en-GB" dirty="0"/>
              <a:t> </a:t>
            </a:r>
            <a:r>
              <a:rPr lang="en-GB" dirty="0" err="1"/>
              <a:t>funciona</a:t>
            </a:r>
            <a:r>
              <a:rPr lang="en-GB" dirty="0"/>
              <a:t> </a:t>
            </a:r>
            <a:r>
              <a:rPr lang="en-GB" dirty="0" err="1"/>
              <a:t>bem</a:t>
            </a:r>
            <a:r>
              <a:rPr lang="en-GB" dirty="0"/>
              <a:t> a </a:t>
            </a:r>
            <a:r>
              <a:rPr lang="en-GB" dirty="0" err="1"/>
              <a:t>baixas</a:t>
            </a:r>
            <a:r>
              <a:rPr lang="en-GB" dirty="0"/>
              <a:t> </a:t>
            </a:r>
            <a:r>
              <a:rPr lang="en-GB" dirty="0" err="1"/>
              <a:t>frequencias</a:t>
            </a:r>
            <a:r>
              <a:rPr lang="en-GB" dirty="0"/>
              <a:t> e o </a:t>
            </a:r>
            <a:r>
              <a:rPr lang="en-GB" dirty="0" err="1"/>
              <a:t>giroscopio</a:t>
            </a:r>
            <a:r>
              <a:rPr lang="en-GB" dirty="0"/>
              <a:t> </a:t>
            </a:r>
            <a:r>
              <a:rPr lang="en-GB" dirty="0" err="1"/>
              <a:t>funciona</a:t>
            </a:r>
            <a:r>
              <a:rPr lang="en-GB" dirty="0"/>
              <a:t> </a:t>
            </a:r>
            <a:r>
              <a:rPr lang="en-GB" dirty="0" err="1"/>
              <a:t>bem</a:t>
            </a:r>
            <a:r>
              <a:rPr lang="en-GB" dirty="0"/>
              <a:t> a </a:t>
            </a:r>
            <a:r>
              <a:rPr lang="en-GB" dirty="0" err="1"/>
              <a:t>altas</a:t>
            </a:r>
            <a:r>
              <a:rPr lang="en-GB" dirty="0"/>
              <a:t> </a:t>
            </a:r>
            <a:r>
              <a:rPr lang="en-GB" dirty="0" err="1"/>
              <a:t>frequencias</a:t>
            </a:r>
            <a:r>
              <a:rPr lang="en-GB" dirty="0"/>
              <a:t> mas </a:t>
            </a:r>
            <a:r>
              <a:rPr lang="en-GB" dirty="0" err="1"/>
              <a:t>possui</a:t>
            </a:r>
            <a:r>
              <a:rPr lang="en-GB" dirty="0"/>
              <a:t> um bias.</a:t>
            </a:r>
          </a:p>
          <a:p>
            <a:endParaRPr lang="en-GB" dirty="0"/>
          </a:p>
          <a:p>
            <a:r>
              <a:rPr lang="en-GB" dirty="0" err="1"/>
              <a:t>Aqui</a:t>
            </a:r>
            <a:r>
              <a:rPr lang="en-GB" dirty="0"/>
              <a:t> </a:t>
            </a:r>
            <a:r>
              <a:rPr lang="en-GB" dirty="0" err="1"/>
              <a:t>está</a:t>
            </a:r>
            <a:r>
              <a:rPr lang="en-GB" dirty="0"/>
              <a:t> um </a:t>
            </a:r>
            <a:r>
              <a:rPr lang="en-GB" dirty="0" err="1"/>
              <a:t>diagrama</a:t>
            </a:r>
            <a:r>
              <a:rPr lang="en-GB" dirty="0"/>
              <a:t> de </a:t>
            </a:r>
            <a:r>
              <a:rPr lang="en-GB" dirty="0" err="1"/>
              <a:t>blocos</a:t>
            </a:r>
            <a:r>
              <a:rPr lang="en-GB" dirty="0"/>
              <a:t> do </a:t>
            </a:r>
            <a:r>
              <a:rPr lang="en-GB" dirty="0" err="1"/>
              <a:t>filtro</a:t>
            </a:r>
            <a:r>
              <a:rPr lang="en-GB" dirty="0"/>
              <a:t> </a:t>
            </a:r>
            <a:r>
              <a:rPr lang="en-GB" dirty="0" err="1"/>
              <a:t>complementar</a:t>
            </a:r>
            <a:r>
              <a:rPr lang="en-GB" dirty="0"/>
              <a:t>, e </a:t>
            </a:r>
            <a:r>
              <a:rPr lang="en-GB" dirty="0" err="1"/>
              <a:t>aqui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versão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que </a:t>
            </a:r>
            <a:r>
              <a:rPr lang="en-GB" dirty="0" err="1"/>
              <a:t>foi</a:t>
            </a:r>
            <a:r>
              <a:rPr lang="en-GB" dirty="0"/>
              <a:t> </a:t>
            </a:r>
            <a:r>
              <a:rPr lang="en-GB" dirty="0" err="1"/>
              <a:t>adicionado</a:t>
            </a:r>
            <a:r>
              <a:rPr lang="en-GB" dirty="0"/>
              <a:t> um </a:t>
            </a:r>
            <a:r>
              <a:rPr lang="en-GB" dirty="0" err="1"/>
              <a:t>integrador</a:t>
            </a:r>
            <a:r>
              <a:rPr lang="en-GB" dirty="0"/>
              <a:t> para </a:t>
            </a:r>
            <a:r>
              <a:rPr lang="en-GB" dirty="0" err="1"/>
              <a:t>eliminar</a:t>
            </a:r>
            <a:r>
              <a:rPr lang="en-GB" dirty="0"/>
              <a:t> </a:t>
            </a:r>
            <a:r>
              <a:rPr lang="en-GB" dirty="0" err="1"/>
              <a:t>completamente</a:t>
            </a:r>
            <a:r>
              <a:rPr lang="en-GB" dirty="0"/>
              <a:t> o bias do </a:t>
            </a:r>
            <a:r>
              <a:rPr lang="en-GB" dirty="0" err="1"/>
              <a:t>giroscopio</a:t>
            </a:r>
            <a:r>
              <a:rPr lang="en-GB" dirty="0"/>
              <a:t>. Em ambos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casos</a:t>
            </a:r>
            <a:r>
              <a:rPr lang="en-GB" dirty="0"/>
              <a:t>, se </a:t>
            </a:r>
            <a:r>
              <a:rPr lang="en-GB" dirty="0" err="1"/>
              <a:t>se</a:t>
            </a:r>
            <a:r>
              <a:rPr lang="en-GB" dirty="0"/>
              <a:t> </a:t>
            </a:r>
            <a:r>
              <a:rPr lang="en-GB" dirty="0" err="1"/>
              <a:t>calcular</a:t>
            </a:r>
            <a:r>
              <a:rPr lang="en-GB" dirty="0"/>
              <a:t> as </a:t>
            </a:r>
            <a:r>
              <a:rPr lang="en-GB" dirty="0" err="1"/>
              <a:t>funcoes</a:t>
            </a:r>
            <a:r>
              <a:rPr lang="en-GB" dirty="0"/>
              <a:t> de </a:t>
            </a:r>
            <a:r>
              <a:rPr lang="en-GB" dirty="0" err="1"/>
              <a:t>transferencia</a:t>
            </a:r>
            <a:r>
              <a:rPr lang="en-GB" dirty="0"/>
              <a:t> de </a:t>
            </a:r>
            <a:r>
              <a:rPr lang="en-GB" dirty="0" err="1"/>
              <a:t>cada</a:t>
            </a:r>
            <a:r>
              <a:rPr lang="en-GB" dirty="0"/>
              <a:t> entrada para a </a:t>
            </a:r>
            <a:r>
              <a:rPr lang="en-GB" dirty="0" err="1"/>
              <a:t>saida</a:t>
            </a:r>
            <a:r>
              <a:rPr lang="en-GB" dirty="0"/>
              <a:t>, </a:t>
            </a:r>
            <a:r>
              <a:rPr lang="en-GB" dirty="0" err="1"/>
              <a:t>vemos</a:t>
            </a:r>
            <a:r>
              <a:rPr lang="en-GB" dirty="0"/>
              <a:t> que se </a:t>
            </a:r>
            <a:r>
              <a:rPr lang="en-GB" dirty="0" err="1"/>
              <a:t>caracteriza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um </a:t>
            </a:r>
            <a:r>
              <a:rPr lang="en-GB" dirty="0" err="1"/>
              <a:t>filtro</a:t>
            </a:r>
            <a:r>
              <a:rPr lang="en-GB" dirty="0"/>
              <a:t> </a:t>
            </a:r>
            <a:r>
              <a:rPr lang="en-GB" dirty="0" err="1"/>
              <a:t>passa</a:t>
            </a:r>
            <a:r>
              <a:rPr lang="en-GB" dirty="0"/>
              <a:t> </a:t>
            </a:r>
            <a:r>
              <a:rPr lang="en-GB" dirty="0" err="1"/>
              <a:t>baixo</a:t>
            </a:r>
            <a:r>
              <a:rPr lang="en-GB" dirty="0"/>
              <a:t> para a </a:t>
            </a:r>
            <a:r>
              <a:rPr lang="en-GB" dirty="0" err="1"/>
              <a:t>bossula</a:t>
            </a:r>
            <a:r>
              <a:rPr lang="en-GB" dirty="0"/>
              <a:t> e </a:t>
            </a:r>
            <a:r>
              <a:rPr lang="en-GB" dirty="0" err="1"/>
              <a:t>passa</a:t>
            </a:r>
            <a:r>
              <a:rPr lang="en-GB" dirty="0"/>
              <a:t> alto para o </a:t>
            </a:r>
            <a:r>
              <a:rPr lang="en-GB" dirty="0" err="1"/>
              <a:t>giroscopio</a:t>
            </a:r>
            <a:r>
              <a:rPr lang="en-GB" dirty="0"/>
              <a:t>	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101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 </a:t>
            </a:r>
            <a:r>
              <a:rPr lang="en-GB" dirty="0" err="1"/>
              <a:t>filtro</a:t>
            </a:r>
            <a:r>
              <a:rPr lang="en-GB" dirty="0"/>
              <a:t> de Kalman é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estrutra</a:t>
            </a:r>
            <a:r>
              <a:rPr lang="en-GB" dirty="0"/>
              <a:t> </a:t>
            </a:r>
            <a:r>
              <a:rPr lang="en-GB" dirty="0" err="1"/>
              <a:t>clássica</a:t>
            </a:r>
            <a:r>
              <a:rPr lang="en-GB" dirty="0"/>
              <a:t> de </a:t>
            </a:r>
            <a:r>
              <a:rPr lang="en-GB" dirty="0" err="1"/>
              <a:t>filtragem</a:t>
            </a:r>
            <a:r>
              <a:rPr lang="en-GB" dirty="0"/>
              <a:t> que </a:t>
            </a:r>
            <a:r>
              <a:rPr lang="en-GB" dirty="0" err="1"/>
              <a:t>originou</a:t>
            </a:r>
            <a:r>
              <a:rPr lang="en-GB" dirty="0"/>
              <a:t> </a:t>
            </a:r>
            <a:r>
              <a:rPr lang="en-GB" dirty="0" err="1"/>
              <a:t>diversas</a:t>
            </a:r>
            <a:r>
              <a:rPr lang="en-GB" dirty="0"/>
              <a:t> </a:t>
            </a:r>
            <a:r>
              <a:rPr lang="en-GB" dirty="0" err="1"/>
              <a:t>variações</a:t>
            </a:r>
            <a:r>
              <a:rPr lang="en-GB" dirty="0"/>
              <a:t>. </a:t>
            </a:r>
            <a:r>
              <a:rPr lang="en-GB" dirty="0" err="1"/>
              <a:t>Pode</a:t>
            </a:r>
            <a:r>
              <a:rPr lang="en-GB" dirty="0"/>
              <a:t> ser </a:t>
            </a:r>
            <a:r>
              <a:rPr lang="en-GB" dirty="0" err="1"/>
              <a:t>analisado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tempo continuo mas para </a:t>
            </a:r>
            <a:r>
              <a:rPr lang="en-GB" dirty="0" err="1"/>
              <a:t>qualquer</a:t>
            </a:r>
            <a:r>
              <a:rPr lang="en-GB" dirty="0"/>
              <a:t> </a:t>
            </a:r>
            <a:r>
              <a:rPr lang="en-GB" dirty="0" err="1"/>
              <a:t>implementaçao</a:t>
            </a:r>
            <a:r>
              <a:rPr lang="en-GB" dirty="0"/>
              <a:t> real, 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versao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tempo discrete </a:t>
            </a:r>
            <a:r>
              <a:rPr lang="en-GB" dirty="0" err="1"/>
              <a:t>deve</a:t>
            </a:r>
            <a:r>
              <a:rPr lang="en-GB" dirty="0"/>
              <a:t> ser </a:t>
            </a:r>
            <a:r>
              <a:rPr lang="en-GB" dirty="0" err="1"/>
              <a:t>considerada</a:t>
            </a:r>
            <a:r>
              <a:rPr lang="en-GB" dirty="0"/>
              <a:t>.  </a:t>
            </a:r>
            <a:r>
              <a:rPr lang="en-GB" dirty="0" err="1"/>
              <a:t>Começa</a:t>
            </a:r>
            <a:r>
              <a:rPr lang="en-GB" dirty="0"/>
              <a:t> </a:t>
            </a:r>
            <a:r>
              <a:rPr lang="en-GB" dirty="0" err="1"/>
              <a:t>pelo</a:t>
            </a:r>
            <a:r>
              <a:rPr lang="en-GB" dirty="0"/>
              <a:t> </a:t>
            </a:r>
            <a:r>
              <a:rPr lang="en-GB" dirty="0" err="1"/>
              <a:t>pressuposto</a:t>
            </a:r>
            <a:r>
              <a:rPr lang="en-GB" dirty="0"/>
              <a:t> de que o Sistema a </a:t>
            </a:r>
            <a:r>
              <a:rPr lang="en-GB" dirty="0" err="1"/>
              <a:t>Analisar</a:t>
            </a:r>
            <a:r>
              <a:rPr lang="en-GB" dirty="0"/>
              <a:t> é linear e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ruidos</a:t>
            </a:r>
            <a:r>
              <a:rPr lang="en-GB" dirty="0"/>
              <a:t> de </a:t>
            </a:r>
            <a:r>
              <a:rPr lang="en-GB" dirty="0" err="1"/>
              <a:t>processo</a:t>
            </a:r>
            <a:r>
              <a:rPr lang="en-GB" dirty="0"/>
              <a:t> e </a:t>
            </a:r>
            <a:r>
              <a:rPr lang="en-GB" dirty="0" err="1"/>
              <a:t>observacao</a:t>
            </a:r>
            <a:r>
              <a:rPr lang="en-GB" dirty="0"/>
              <a:t> </a:t>
            </a:r>
            <a:r>
              <a:rPr lang="en-GB" dirty="0" err="1"/>
              <a:t>sao</a:t>
            </a:r>
            <a:r>
              <a:rPr lang="en-GB" dirty="0"/>
              <a:t> </a:t>
            </a:r>
            <a:r>
              <a:rPr lang="en-GB" dirty="0" err="1"/>
              <a:t>gaussianos</a:t>
            </a:r>
            <a:r>
              <a:rPr lang="en-GB" dirty="0"/>
              <a:t> </a:t>
            </a:r>
            <a:r>
              <a:rPr lang="en-GB" dirty="0" err="1"/>
              <a:t>caracrterizados</a:t>
            </a:r>
            <a:r>
              <a:rPr lang="en-GB" dirty="0"/>
              <a:t> </a:t>
            </a:r>
            <a:r>
              <a:rPr lang="en-GB" dirty="0" err="1"/>
              <a:t>pelas</a:t>
            </a:r>
            <a:r>
              <a:rPr lang="en-GB" dirty="0"/>
              <a:t> </a:t>
            </a:r>
            <a:r>
              <a:rPr lang="en-GB" dirty="0" err="1"/>
              <a:t>matrizes</a:t>
            </a:r>
            <a:r>
              <a:rPr lang="en-GB" dirty="0"/>
              <a:t> de </a:t>
            </a:r>
            <a:r>
              <a:rPr lang="en-GB" dirty="0" err="1"/>
              <a:t>covariancia</a:t>
            </a:r>
            <a:r>
              <a:rPr lang="en-GB" dirty="0"/>
              <a:t> Q e R.</a:t>
            </a:r>
          </a:p>
          <a:p>
            <a:endParaRPr lang="en-GB" dirty="0"/>
          </a:p>
          <a:p>
            <a:r>
              <a:rPr lang="en-GB" dirty="0"/>
              <a:t>Este </a:t>
            </a:r>
            <a:r>
              <a:rPr lang="en-GB" dirty="0" err="1"/>
              <a:t>filtro</a:t>
            </a:r>
            <a:r>
              <a:rPr lang="en-GB" dirty="0"/>
              <a:t> </a:t>
            </a:r>
            <a:r>
              <a:rPr lang="en-GB" dirty="0" err="1"/>
              <a:t>funciona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dois</a:t>
            </a:r>
            <a:r>
              <a:rPr lang="en-GB" dirty="0"/>
              <a:t> </a:t>
            </a:r>
            <a:r>
              <a:rPr lang="en-GB" dirty="0" err="1"/>
              <a:t>passos</a:t>
            </a:r>
            <a:r>
              <a:rPr lang="en-GB" dirty="0"/>
              <a:t>, </a:t>
            </a:r>
            <a:r>
              <a:rPr lang="en-GB" dirty="0" err="1"/>
              <a:t>primeiro</a:t>
            </a:r>
            <a:r>
              <a:rPr lang="en-GB" dirty="0"/>
              <a:t>, o </a:t>
            </a:r>
            <a:r>
              <a:rPr lang="en-GB" dirty="0" err="1"/>
              <a:t>filtro</a:t>
            </a:r>
            <a:r>
              <a:rPr lang="en-GB" dirty="0"/>
              <a:t> </a:t>
            </a:r>
            <a:r>
              <a:rPr lang="en-GB" dirty="0" err="1"/>
              <a:t>usa</a:t>
            </a:r>
            <a:r>
              <a:rPr lang="en-GB" dirty="0"/>
              <a:t> o </a:t>
            </a:r>
            <a:r>
              <a:rPr lang="en-GB" dirty="0" err="1"/>
              <a:t>modelo</a:t>
            </a:r>
            <a:r>
              <a:rPr lang="en-GB" dirty="0"/>
              <a:t> e o </a:t>
            </a:r>
            <a:r>
              <a:rPr lang="en-GB" dirty="0" err="1"/>
              <a:t>sinal</a:t>
            </a:r>
            <a:r>
              <a:rPr lang="en-GB" dirty="0"/>
              <a:t> de </a:t>
            </a:r>
            <a:r>
              <a:rPr lang="en-GB" dirty="0" err="1"/>
              <a:t>controlo</a:t>
            </a:r>
            <a:r>
              <a:rPr lang="en-GB" dirty="0"/>
              <a:t>  para </a:t>
            </a:r>
            <a:r>
              <a:rPr lang="en-GB" dirty="0" err="1"/>
              <a:t>fazer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predicao</a:t>
            </a:r>
            <a:r>
              <a:rPr lang="en-GB" dirty="0"/>
              <a:t> do </a:t>
            </a:r>
            <a:r>
              <a:rPr lang="en-GB" dirty="0" err="1"/>
              <a:t>estado</a:t>
            </a:r>
            <a:r>
              <a:rPr lang="en-GB" dirty="0"/>
              <a:t> no </a:t>
            </a:r>
            <a:r>
              <a:rPr lang="en-GB" dirty="0" err="1"/>
              <a:t>intante</a:t>
            </a:r>
            <a:r>
              <a:rPr lang="en-GB" dirty="0"/>
              <a:t> de tempo </a:t>
            </a:r>
            <a:r>
              <a:rPr lang="en-GB" dirty="0" err="1"/>
              <a:t>seguinte</a:t>
            </a:r>
            <a:r>
              <a:rPr lang="en-GB" dirty="0"/>
              <a:t>. No Segundo </a:t>
            </a:r>
            <a:r>
              <a:rPr lang="en-GB" dirty="0" err="1"/>
              <a:t>passo</a:t>
            </a:r>
            <a:r>
              <a:rPr lang="en-GB" dirty="0"/>
              <a:t>, o </a:t>
            </a:r>
            <a:r>
              <a:rPr lang="en-GB" dirty="0" err="1"/>
              <a:t>filtro</a:t>
            </a:r>
            <a:r>
              <a:rPr lang="en-GB" dirty="0"/>
              <a:t> </a:t>
            </a:r>
            <a:r>
              <a:rPr lang="en-GB" dirty="0" err="1"/>
              <a:t>usa</a:t>
            </a:r>
            <a:r>
              <a:rPr lang="en-GB" dirty="0"/>
              <a:t> a </a:t>
            </a:r>
            <a:r>
              <a:rPr lang="en-GB" dirty="0" err="1"/>
              <a:t>observação</a:t>
            </a:r>
            <a:r>
              <a:rPr lang="en-GB" dirty="0"/>
              <a:t> para </a:t>
            </a:r>
            <a:r>
              <a:rPr lang="en-GB" dirty="0" err="1"/>
              <a:t>corrigir</a:t>
            </a:r>
            <a:r>
              <a:rPr lang="en-GB" dirty="0"/>
              <a:t> a </a:t>
            </a:r>
            <a:r>
              <a:rPr lang="en-GB" dirty="0" err="1"/>
              <a:t>predição</a:t>
            </a:r>
            <a:r>
              <a:rPr lang="en-GB" dirty="0"/>
              <a:t> anterior. </a:t>
            </a:r>
          </a:p>
          <a:p>
            <a:r>
              <a:rPr lang="en-GB" dirty="0"/>
              <a:t>Como a </a:t>
            </a:r>
            <a:r>
              <a:rPr lang="en-GB" dirty="0" err="1"/>
              <a:t>distribuição</a:t>
            </a:r>
            <a:r>
              <a:rPr lang="en-GB" dirty="0"/>
              <a:t> </a:t>
            </a:r>
            <a:r>
              <a:rPr lang="en-GB" dirty="0" err="1"/>
              <a:t>inicial</a:t>
            </a:r>
            <a:r>
              <a:rPr lang="en-GB" dirty="0"/>
              <a:t> é </a:t>
            </a:r>
            <a:r>
              <a:rPr lang="en-GB" dirty="0" err="1"/>
              <a:t>gaussiana</a:t>
            </a:r>
            <a:r>
              <a:rPr lang="en-GB" dirty="0"/>
              <a:t> e </a:t>
            </a:r>
            <a:r>
              <a:rPr lang="en-GB" dirty="0" err="1"/>
              <a:t>todas</a:t>
            </a:r>
            <a:r>
              <a:rPr lang="en-GB" dirty="0"/>
              <a:t> as </a:t>
            </a:r>
            <a:r>
              <a:rPr lang="en-GB" dirty="0" err="1"/>
              <a:t>operações</a:t>
            </a:r>
            <a:r>
              <a:rPr lang="en-GB" dirty="0"/>
              <a:t>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lineares</a:t>
            </a:r>
            <a:r>
              <a:rPr lang="en-GB" dirty="0"/>
              <a:t>,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instante</a:t>
            </a:r>
            <a:r>
              <a:rPr lang="en-GB" dirty="0"/>
              <a:t> a estimative é optima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54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</a:t>
            </a:r>
            <a:r>
              <a:rPr lang="en-GB" dirty="0" err="1"/>
              <a:t>caso</a:t>
            </a:r>
            <a:r>
              <a:rPr lang="en-GB" dirty="0"/>
              <a:t> de </a:t>
            </a:r>
            <a:r>
              <a:rPr lang="en-GB" dirty="0" err="1"/>
              <a:t>sistemas</a:t>
            </a:r>
            <a:r>
              <a:rPr lang="en-GB" dirty="0"/>
              <a:t> </a:t>
            </a:r>
            <a:r>
              <a:rPr lang="en-GB" dirty="0" err="1"/>
              <a:t>nao</a:t>
            </a:r>
            <a:r>
              <a:rPr lang="en-GB" dirty="0"/>
              <a:t> </a:t>
            </a:r>
            <a:r>
              <a:rPr lang="en-GB" dirty="0" err="1"/>
              <a:t>lineares</a:t>
            </a:r>
            <a:r>
              <a:rPr lang="en-GB" dirty="0"/>
              <a:t>, a PDF do </a:t>
            </a:r>
            <a:r>
              <a:rPr lang="en-GB" dirty="0" err="1"/>
              <a:t>estado</a:t>
            </a:r>
            <a:r>
              <a:rPr lang="en-GB" dirty="0"/>
              <a:t> </a:t>
            </a:r>
            <a:r>
              <a:rPr lang="en-GB" dirty="0" err="1"/>
              <a:t>deixa</a:t>
            </a:r>
            <a:r>
              <a:rPr lang="en-GB" dirty="0"/>
              <a:t> de ser </a:t>
            </a:r>
            <a:r>
              <a:rPr lang="en-GB" dirty="0" err="1"/>
              <a:t>gaussiana</a:t>
            </a:r>
            <a:r>
              <a:rPr lang="en-GB" dirty="0"/>
              <a:t>. Para resolver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problema</a:t>
            </a:r>
            <a:r>
              <a:rPr lang="en-GB" dirty="0"/>
              <a:t>, o </a:t>
            </a:r>
            <a:r>
              <a:rPr lang="en-GB" dirty="0" err="1"/>
              <a:t>filtro</a:t>
            </a:r>
            <a:r>
              <a:rPr lang="en-GB" dirty="0"/>
              <a:t> de Kalman </a:t>
            </a:r>
            <a:r>
              <a:rPr lang="en-GB" dirty="0" err="1"/>
              <a:t>extendido</a:t>
            </a:r>
            <a:r>
              <a:rPr lang="en-GB" dirty="0"/>
              <a:t> </a:t>
            </a:r>
            <a:r>
              <a:rPr lang="en-GB" dirty="0" err="1"/>
              <a:t>considera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versão</a:t>
            </a:r>
            <a:r>
              <a:rPr lang="en-GB" dirty="0"/>
              <a:t> </a:t>
            </a:r>
            <a:r>
              <a:rPr lang="en-GB" dirty="0" err="1"/>
              <a:t>linearizada</a:t>
            </a:r>
            <a:r>
              <a:rPr lang="en-GB" dirty="0"/>
              <a:t> das </a:t>
            </a:r>
            <a:r>
              <a:rPr lang="en-GB" dirty="0" err="1"/>
              <a:t>dinamicas</a:t>
            </a:r>
            <a:r>
              <a:rPr lang="en-GB" dirty="0"/>
              <a:t> do </a:t>
            </a:r>
            <a:r>
              <a:rPr lang="en-GB" dirty="0" err="1"/>
              <a:t>Sistemas</a:t>
            </a:r>
            <a:r>
              <a:rPr lang="en-GB" dirty="0"/>
              <a:t>,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torno</a:t>
            </a:r>
            <a:r>
              <a:rPr lang="en-GB" dirty="0"/>
              <a:t> da </a:t>
            </a:r>
            <a:r>
              <a:rPr lang="en-GB" dirty="0" err="1"/>
              <a:t>estimativa</a:t>
            </a:r>
            <a:r>
              <a:rPr lang="en-GB" dirty="0"/>
              <a:t> anterior do </a:t>
            </a:r>
            <a:r>
              <a:rPr lang="en-GB" dirty="0" err="1"/>
              <a:t>estado</a:t>
            </a:r>
            <a:r>
              <a:rPr lang="en-GB" dirty="0"/>
              <a:t>,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modelo</a:t>
            </a:r>
            <a:r>
              <a:rPr lang="en-GB" dirty="0"/>
              <a:t> é </a:t>
            </a:r>
            <a:r>
              <a:rPr lang="en-GB" dirty="0" err="1"/>
              <a:t>usado</a:t>
            </a:r>
            <a:r>
              <a:rPr lang="en-GB" dirty="0"/>
              <a:t> para </a:t>
            </a:r>
            <a:r>
              <a:rPr lang="en-GB" dirty="0" err="1"/>
              <a:t>propagar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PDF </a:t>
            </a:r>
            <a:r>
              <a:rPr lang="en-GB" dirty="0" err="1"/>
              <a:t>gaussiana</a:t>
            </a:r>
            <a:r>
              <a:rPr lang="en-GB" dirty="0"/>
              <a:t>, </a:t>
            </a:r>
            <a:r>
              <a:rPr lang="en-GB" dirty="0" err="1"/>
              <a:t>tal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no </a:t>
            </a:r>
            <a:r>
              <a:rPr lang="en-GB" dirty="0" err="1"/>
              <a:t>filtro</a:t>
            </a:r>
            <a:r>
              <a:rPr lang="en-GB" dirty="0"/>
              <a:t> de Kalman. </a:t>
            </a:r>
          </a:p>
          <a:p>
            <a:endParaRPr lang="en-GB" dirty="0"/>
          </a:p>
          <a:p>
            <a:r>
              <a:rPr lang="en-GB" dirty="0"/>
              <a:t>A estimative </a:t>
            </a:r>
            <a:r>
              <a:rPr lang="en-GB" dirty="0" err="1"/>
              <a:t>deste</a:t>
            </a:r>
            <a:r>
              <a:rPr lang="en-GB" dirty="0"/>
              <a:t> </a:t>
            </a:r>
            <a:r>
              <a:rPr lang="en-GB" dirty="0" err="1"/>
              <a:t>filtro</a:t>
            </a:r>
            <a:r>
              <a:rPr lang="en-GB" dirty="0"/>
              <a:t> </a:t>
            </a:r>
            <a:r>
              <a:rPr lang="en-GB" dirty="0" err="1"/>
              <a:t>não</a:t>
            </a:r>
            <a:r>
              <a:rPr lang="en-GB" dirty="0"/>
              <a:t> é optima, </a:t>
            </a:r>
            <a:r>
              <a:rPr lang="en-GB" dirty="0" err="1"/>
              <a:t>contrariamente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filtro</a:t>
            </a:r>
            <a:r>
              <a:rPr lang="en-GB" dirty="0"/>
              <a:t> de </a:t>
            </a:r>
            <a:r>
              <a:rPr lang="en-GB" dirty="0" err="1"/>
              <a:t>kalman</a:t>
            </a:r>
            <a:r>
              <a:rPr lang="en-GB" dirty="0"/>
              <a:t> e </a:t>
            </a:r>
            <a:r>
              <a:rPr lang="en-GB" dirty="0" err="1"/>
              <a:t>pode</a:t>
            </a:r>
            <a:r>
              <a:rPr lang="en-GB" dirty="0"/>
              <a:t> </a:t>
            </a:r>
            <a:r>
              <a:rPr lang="en-GB" dirty="0" err="1"/>
              <a:t>divergir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a </a:t>
            </a:r>
            <a:r>
              <a:rPr lang="en-GB" dirty="0" err="1"/>
              <a:t>linearização</a:t>
            </a:r>
            <a:r>
              <a:rPr lang="en-GB" dirty="0"/>
              <a:t> </a:t>
            </a:r>
            <a:r>
              <a:rPr lang="en-GB" dirty="0" err="1"/>
              <a:t>nao</a:t>
            </a:r>
            <a:r>
              <a:rPr lang="en-GB" dirty="0"/>
              <a:t> </a:t>
            </a:r>
            <a:r>
              <a:rPr lang="en-GB" dirty="0" err="1"/>
              <a:t>seja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boa </a:t>
            </a:r>
            <a:r>
              <a:rPr lang="en-GB" dirty="0" err="1"/>
              <a:t>aproximacao</a:t>
            </a:r>
            <a:r>
              <a:rPr lang="en-GB" dirty="0"/>
              <a:t> das </a:t>
            </a:r>
            <a:r>
              <a:rPr lang="en-GB" dirty="0" err="1"/>
              <a:t>dinamicas</a:t>
            </a:r>
            <a:r>
              <a:rPr lang="en-GB" dirty="0"/>
              <a:t> reais do Sistema.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3858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Passando</a:t>
            </a:r>
            <a:r>
              <a:rPr lang="en-GB" dirty="0"/>
              <a:t> agora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controlo</a:t>
            </a:r>
            <a:r>
              <a:rPr lang="en-GB" dirty="0"/>
              <a:t>, a </a:t>
            </a:r>
            <a:r>
              <a:rPr lang="en-GB" dirty="0" err="1"/>
              <a:t>estrutura</a:t>
            </a:r>
            <a:r>
              <a:rPr lang="en-GB" dirty="0"/>
              <a:t> inner-outer-loop </a:t>
            </a:r>
            <a:r>
              <a:rPr lang="en-GB" dirty="0" err="1"/>
              <a:t>permite</a:t>
            </a:r>
            <a:r>
              <a:rPr lang="en-GB" dirty="0"/>
              <a:t> </a:t>
            </a:r>
            <a:r>
              <a:rPr lang="en-GB" dirty="0" err="1"/>
              <a:t>desacoplar</a:t>
            </a:r>
            <a:r>
              <a:rPr lang="en-GB" dirty="0"/>
              <a:t> as </a:t>
            </a:r>
            <a:r>
              <a:rPr lang="en-GB" dirty="0" err="1"/>
              <a:t>dinamicas</a:t>
            </a:r>
            <a:r>
              <a:rPr lang="en-GB" dirty="0"/>
              <a:t> da </a:t>
            </a:r>
            <a:r>
              <a:rPr lang="en-GB" dirty="0" err="1"/>
              <a:t>cinematica</a:t>
            </a:r>
            <a:r>
              <a:rPr lang="en-GB" dirty="0"/>
              <a:t> </a:t>
            </a:r>
            <a:r>
              <a:rPr lang="en-GB" dirty="0" err="1"/>
              <a:t>ao</a:t>
            </a:r>
            <a:r>
              <a:rPr lang="en-GB" dirty="0"/>
              <a:t> </a:t>
            </a:r>
            <a:r>
              <a:rPr lang="en-GB" dirty="0" err="1"/>
              <a:t>projetar</a:t>
            </a:r>
            <a:r>
              <a:rPr lang="en-GB" dirty="0"/>
              <a:t> </a:t>
            </a:r>
            <a:r>
              <a:rPr lang="en-GB" dirty="0" err="1"/>
              <a:t>contreoladores</a:t>
            </a:r>
            <a:r>
              <a:rPr lang="en-GB" dirty="0"/>
              <a:t>. O </a:t>
            </a:r>
            <a:r>
              <a:rPr lang="en-GB" dirty="0" err="1"/>
              <a:t>objetivo</a:t>
            </a:r>
            <a:r>
              <a:rPr lang="en-GB" dirty="0"/>
              <a:t> dos </a:t>
            </a:r>
            <a:r>
              <a:rPr lang="en-GB" dirty="0" err="1"/>
              <a:t>outerlloops</a:t>
            </a:r>
            <a:r>
              <a:rPr lang="en-GB" dirty="0"/>
              <a:t> é </a:t>
            </a:r>
            <a:r>
              <a:rPr lang="en-GB" dirty="0" err="1"/>
              <a:t>gerar</a:t>
            </a:r>
            <a:r>
              <a:rPr lang="en-GB" dirty="0"/>
              <a:t> </a:t>
            </a:r>
            <a:r>
              <a:rPr lang="en-GB" dirty="0" err="1"/>
              <a:t>referrencias</a:t>
            </a:r>
            <a:r>
              <a:rPr lang="en-GB" dirty="0"/>
              <a:t> que </a:t>
            </a:r>
            <a:r>
              <a:rPr lang="en-GB" dirty="0" err="1"/>
              <a:t>depois</a:t>
            </a:r>
            <a:r>
              <a:rPr lang="en-GB" dirty="0"/>
              <a:t> </a:t>
            </a:r>
            <a:r>
              <a:rPr lang="en-GB" dirty="0" err="1"/>
              <a:t>serão</a:t>
            </a:r>
            <a:r>
              <a:rPr lang="en-GB" dirty="0"/>
              <a:t> </a:t>
            </a:r>
            <a:r>
              <a:rPr lang="en-GB" dirty="0" err="1"/>
              <a:t>seguidas</a:t>
            </a:r>
            <a:r>
              <a:rPr lang="en-GB" dirty="0"/>
              <a:t> </a:t>
            </a:r>
            <a:r>
              <a:rPr lang="en-GB" dirty="0" err="1"/>
              <a:t>pelos</a:t>
            </a:r>
            <a:r>
              <a:rPr lang="en-GB" dirty="0"/>
              <a:t> inner loops</a:t>
            </a:r>
          </a:p>
          <a:p>
            <a:r>
              <a:rPr lang="en-GB" dirty="0" err="1"/>
              <a:t>Isto</a:t>
            </a:r>
            <a:r>
              <a:rPr lang="en-GB" dirty="0"/>
              <a:t> </a:t>
            </a:r>
            <a:r>
              <a:rPr lang="en-GB" dirty="0" err="1"/>
              <a:t>cria</a:t>
            </a:r>
            <a:r>
              <a:rPr lang="en-GB" dirty="0"/>
              <a:t> ma </a:t>
            </a:r>
            <a:r>
              <a:rPr lang="en-GB" dirty="0" err="1"/>
              <a:t>camada</a:t>
            </a:r>
            <a:r>
              <a:rPr lang="en-GB" dirty="0"/>
              <a:t> de </a:t>
            </a:r>
            <a:r>
              <a:rPr lang="en-GB" dirty="0" err="1"/>
              <a:t>abtsraçao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que o design do </a:t>
            </a:r>
            <a:r>
              <a:rPr lang="en-GB" dirty="0" err="1"/>
              <a:t>outerloop</a:t>
            </a:r>
            <a:r>
              <a:rPr lang="en-GB" dirty="0"/>
              <a:t> </a:t>
            </a:r>
            <a:r>
              <a:rPr lang="en-GB" dirty="0" err="1"/>
              <a:t>nao</a:t>
            </a:r>
            <a:r>
              <a:rPr lang="en-GB" dirty="0"/>
              <a:t> é </a:t>
            </a:r>
            <a:r>
              <a:rPr lang="en-GB" dirty="0" err="1"/>
              <a:t>condicionado</a:t>
            </a:r>
            <a:r>
              <a:rPr lang="en-GB" dirty="0"/>
              <a:t> pela </a:t>
            </a:r>
            <a:r>
              <a:rPr lang="en-GB" dirty="0" err="1"/>
              <a:t>impletação</a:t>
            </a:r>
            <a:r>
              <a:rPr lang="en-GB" dirty="0"/>
              <a:t> de inner loop. </a:t>
            </a:r>
            <a:r>
              <a:rPr lang="en-GB" dirty="0" err="1"/>
              <a:t>Isto</a:t>
            </a:r>
            <a:r>
              <a:rPr lang="en-GB" dirty="0"/>
              <a:t> </a:t>
            </a:r>
            <a:r>
              <a:rPr lang="en-GB" dirty="0" err="1"/>
              <a:t>tamabm</a:t>
            </a:r>
            <a:r>
              <a:rPr lang="en-GB" dirty="0"/>
              <a:t> beneficia de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certa</a:t>
            </a:r>
            <a:r>
              <a:rPr lang="en-GB" dirty="0"/>
              <a:t> </a:t>
            </a:r>
            <a:r>
              <a:rPr lang="en-GB" dirty="0" err="1"/>
              <a:t>modularidade</a:t>
            </a:r>
            <a:r>
              <a:rPr lang="en-GB" dirty="0"/>
              <a:t> no Sistema de </a:t>
            </a:r>
            <a:r>
              <a:rPr lang="en-GB" dirty="0" err="1"/>
              <a:t>controlo</a:t>
            </a:r>
            <a:r>
              <a:rPr lang="en-GB" dirty="0"/>
              <a:t>, </a:t>
            </a:r>
            <a:r>
              <a:rPr lang="en-GB" dirty="0" err="1"/>
              <a:t>permitindo</a:t>
            </a:r>
            <a:r>
              <a:rPr lang="en-GB" dirty="0"/>
              <a:t> trocar entre </a:t>
            </a:r>
            <a:r>
              <a:rPr lang="en-GB" dirty="0" err="1"/>
              <a:t>varios</a:t>
            </a:r>
            <a:r>
              <a:rPr lang="en-GB" dirty="0"/>
              <a:t> </a:t>
            </a:r>
            <a:r>
              <a:rPr lang="en-GB" dirty="0" err="1"/>
              <a:t>tipos</a:t>
            </a:r>
            <a:r>
              <a:rPr lang="en-GB" dirty="0"/>
              <a:t> de inner loop </a:t>
            </a:r>
            <a:r>
              <a:rPr lang="en-GB" dirty="0" err="1"/>
              <a:t>sem</a:t>
            </a:r>
            <a:r>
              <a:rPr lang="en-GB" dirty="0"/>
              <a:t> </a:t>
            </a:r>
            <a:r>
              <a:rPr lang="en-GB" dirty="0" err="1"/>
              <a:t>grande</a:t>
            </a:r>
            <a:r>
              <a:rPr lang="en-GB" dirty="0"/>
              <a:t> </a:t>
            </a:r>
            <a:r>
              <a:rPr lang="en-GB" dirty="0" err="1"/>
              <a:t>problema</a:t>
            </a:r>
            <a:r>
              <a:rPr lang="en-GB" dirty="0"/>
              <a:t> para </a:t>
            </a:r>
            <a:r>
              <a:rPr lang="en-GB" dirty="0" err="1"/>
              <a:t>os</a:t>
            </a:r>
            <a:r>
              <a:rPr lang="en-GB" dirty="0"/>
              <a:t> outer loops.</a:t>
            </a:r>
          </a:p>
          <a:p>
            <a:endParaRPr lang="en-GB" dirty="0"/>
          </a:p>
          <a:p>
            <a:r>
              <a:rPr lang="en-GB" dirty="0"/>
              <a:t>Como </a:t>
            </a:r>
            <a:r>
              <a:rPr lang="en-GB" dirty="0" err="1"/>
              <a:t>uma</a:t>
            </a:r>
            <a:r>
              <a:rPr lang="en-GB" dirty="0"/>
              <a:t> </a:t>
            </a:r>
            <a:r>
              <a:rPr lang="en-GB" dirty="0" err="1"/>
              <a:t>regra</a:t>
            </a:r>
            <a:r>
              <a:rPr lang="en-GB" dirty="0"/>
              <a:t> </a:t>
            </a:r>
            <a:r>
              <a:rPr lang="en-GB" dirty="0" err="1"/>
              <a:t>geral</a:t>
            </a:r>
            <a:r>
              <a:rPr lang="en-GB" dirty="0"/>
              <a:t>, que </a:t>
            </a:r>
            <a:r>
              <a:rPr lang="en-GB" dirty="0" err="1"/>
              <a:t>facilita</a:t>
            </a:r>
            <a:r>
              <a:rPr lang="en-GB" dirty="0"/>
              <a:t> </a:t>
            </a:r>
            <a:r>
              <a:rPr lang="en-GB" dirty="0" err="1"/>
              <a:t>provas</a:t>
            </a:r>
            <a:r>
              <a:rPr lang="en-GB" dirty="0"/>
              <a:t> de </a:t>
            </a:r>
            <a:r>
              <a:rPr lang="en-GB" dirty="0" err="1"/>
              <a:t>estabilidade</a:t>
            </a:r>
            <a:r>
              <a:rPr lang="en-GB" dirty="0"/>
              <a:t>, assume-se que a </a:t>
            </a:r>
            <a:r>
              <a:rPr lang="en-GB" dirty="0" err="1"/>
              <a:t>largura</a:t>
            </a:r>
            <a:r>
              <a:rPr lang="en-GB" dirty="0"/>
              <a:t> de </a:t>
            </a:r>
            <a:r>
              <a:rPr lang="en-GB" dirty="0" err="1"/>
              <a:t>banda</a:t>
            </a:r>
            <a:r>
              <a:rPr lang="en-GB" dirty="0"/>
              <a:t> do </a:t>
            </a:r>
            <a:r>
              <a:rPr lang="en-GB" dirty="0" err="1"/>
              <a:t>outerloop</a:t>
            </a:r>
            <a:r>
              <a:rPr lang="en-GB" dirty="0"/>
              <a:t> é 5 a 10 vexes superior que o outer loop.</a:t>
            </a:r>
          </a:p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5B9EA-E2CA-497F-B3DE-0C2EF5E0E12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611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D48F1-693A-6B4B-9E24-4EF70E0C5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96A972-E84D-E13C-0AE9-7F1AE01FC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CEBA489-7929-B65D-BDCC-A0F245B9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754F5-F03E-4908-90DA-1345598FA044}" type="datetime1">
              <a:rPr lang="pt-PT" smtClean="0"/>
              <a:t>20/06/2024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4E8838F-A83F-659B-FB15-35C08F3D1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48673C3-4D5B-3A57-1833-B4981ACB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662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3BAE3F-2A5E-883D-5AB4-ABDCB81A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74EAEBE-B1D9-7C67-1F36-C1821FEBC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1A29A88-E1BD-6BAA-5176-61E675F7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4640D-2820-4AC4-877D-E32B3D99FB03}" type="datetime1">
              <a:rPr lang="pt-PT" smtClean="0"/>
              <a:t>20/06/2024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0457500-08C0-70F5-BCC8-55EA4485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F14D764-3CD9-13E6-F7E5-258E0E36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434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B87F56-60D3-3867-AAD0-4E12DBAE4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7F5E8B0-F874-28B5-056B-DAEFE7641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D407F8A-5695-82AE-80AB-632EF1B2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E1CF-F52D-48E8-8BEF-230E34CBC83D}" type="datetime1">
              <a:rPr lang="pt-PT" smtClean="0"/>
              <a:t>20/06/2024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F9E78AD-2110-A983-F619-B88C11BC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58A2422-8348-C52D-233B-62A0F1A74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744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F06C4-1492-AC9F-6DB7-8BF88A7B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B2B3E19-6537-916B-FB75-255F8E0DA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D9F76C6-5382-2AE0-7A6D-B5FF1769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A4E0-DBAC-4C5D-BB8E-E3EF9351538D}" type="datetime1">
              <a:rPr lang="pt-PT" smtClean="0"/>
              <a:t>20/06/2024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0F9A0F8-CC97-42A7-1E0C-01E80F70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A99A74B-7EE9-0EE3-BF19-A05FD7C1C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382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16344-AB87-BC96-38AC-84CF9C05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7CA1BBC-65E7-2871-D1FA-F15FBA35B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C9D7C37-B441-9348-057D-ABBCBB93A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2E9D-D6EC-4CA1-91AB-E1170CB43C1F}" type="datetime1">
              <a:rPr lang="pt-PT" smtClean="0"/>
              <a:t>20/06/2024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9F7ACAD-4389-803B-FF21-820EA5ABF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431F02C-635B-0C8F-A857-0B025C89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790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7C09EC-AC56-CB33-8BE9-129D15D53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B40E8A-59AF-4579-C252-DCC540C5F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34AE060-1F40-8379-B141-8AC19224C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2B452F1-AB87-1B5D-3221-C90F52BD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D517E-2665-4696-8E43-22551875F19F}" type="datetime1">
              <a:rPr lang="pt-PT" smtClean="0"/>
              <a:t>20/06/2024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70E546D-2362-82E4-0E83-2B709887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CA0CAD6-411F-AD87-AF83-BF233765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274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50C8D-3849-F189-55EE-F0CD2347F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A35A121-A302-70E9-76F2-F7D2DD021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A4666DA-4446-2C1D-77D2-6D93A13FD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3D218C9-799E-6992-485C-D88E79D60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8A9F674-F945-6A3A-CA24-91F734D2F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CA3F89C9-8F2E-2A1C-19C7-88C96FD05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CB097-8DE5-4DEE-B15F-D79F18E4FF4C}" type="datetime1">
              <a:rPr lang="pt-PT" smtClean="0"/>
              <a:t>20/06/2024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8699B76-E87E-B31D-C7DF-0E018035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2BA1895-09D6-8792-6A07-8F8ED88E0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52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C1267-D42C-2629-5E9B-6B223324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25E62C3-F9DC-91C2-95EB-40B39233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1AB6-501C-42DC-B35C-882E7F31FC0A}" type="datetime1">
              <a:rPr lang="pt-PT" smtClean="0"/>
              <a:t>20/06/2024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9121736-7B46-E22B-65C2-D230D8432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108B9EE-99B2-AD6A-EB19-EE60F466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381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33165190-CF6D-A65B-CAF4-236CCF1A9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946D9-3D1F-4CB6-8F8C-CD3866713868}" type="datetime1">
              <a:rPr lang="pt-PT" smtClean="0"/>
              <a:t>20/06/2024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0AA47D5-22BA-D088-0C2A-72304426E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FA21A0F-FB22-00D7-A906-4E6A1982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163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DEBEE-D98B-A863-67FB-271BD7722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02989A-9B8C-44A8-2642-3C2B91A7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438C1C79-9429-911F-A145-B58E65DC2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C087CA0-5920-E9A4-6949-49E06BEFD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6B698-E5B3-43C5-BBB7-460C3817B608}" type="datetime1">
              <a:rPr lang="pt-PT" smtClean="0"/>
              <a:t>20/06/2024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BABF8D9-D66F-5093-2588-7F48F14A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20DD65E-49B6-4714-4456-2ECD6FF2D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0013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F8C6-A419-097A-04E8-6436C838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67340CE-A45A-DB6E-4AD1-C7F23F2AA8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3C44DF-BC4E-AD4F-CBB5-826BCC8DB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77D71C6-C25C-6B12-7E0C-2AE8564CD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912F-5F50-44CD-B5A2-D856336330CB}" type="datetime1">
              <a:rPr lang="pt-PT" smtClean="0"/>
              <a:t>20/06/2024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AEBD5EA-DC49-2298-8369-DC3AF95C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BEF708D-0DFD-D312-0493-CEF28763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186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B064DB6-7387-4881-7D01-ABF06E10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38B55EF-CB61-CEC6-F28B-644AF309D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47A9559-B295-0008-0032-26E5D5720D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D91FE4-8BB4-4226-BF26-CDDA0937A7D2}" type="datetime1">
              <a:rPr lang="pt-PT" smtClean="0"/>
              <a:t>20/06/2024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BD93170-0A18-3119-406D-819C6516F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6748D0F-3029-2A0B-7FDF-AD9766FA8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6EC881-5593-4604-9552-E57F30AFE36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429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4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jpe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jpe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9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jpe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jpe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2.jpe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2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60.png"/><Relationship Id="rId5" Type="http://schemas.openxmlformats.org/officeDocument/2006/relationships/image" Target="../media/image68.png"/><Relationship Id="rId10" Type="http://schemas.openxmlformats.org/officeDocument/2006/relationships/image" Target="../media/image62.png"/><Relationship Id="rId4" Type="http://schemas.openxmlformats.org/officeDocument/2006/relationships/image" Target="../media/image2.jpe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m logótipo, Tipo de letra, texto, Gráficos&#10;&#10;Descrição gerada automaticamente">
            <a:extLst>
              <a:ext uri="{FF2B5EF4-FFF2-40B4-BE49-F238E27FC236}">
                <a16:creationId xmlns:a16="http://schemas.microsoft.com/office/drawing/2014/main" id="{BBD2C846-F6FD-4AE1-1E55-227B63F89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32015" r="19371" b="33080"/>
          <a:stretch/>
        </p:blipFill>
        <p:spPr>
          <a:xfrm>
            <a:off x="5739833" y="183823"/>
            <a:ext cx="1523709" cy="614399"/>
          </a:xfrm>
          <a:prstGeom prst="rect">
            <a:avLst/>
          </a:prstGeom>
        </p:spPr>
      </p:pic>
      <p:pic>
        <p:nvPicPr>
          <p:cNvPr id="11" name="Google Shape;64;p14" descr="dsor_cover_1.jpg">
            <a:extLst>
              <a:ext uri="{FF2B5EF4-FFF2-40B4-BE49-F238E27FC236}">
                <a16:creationId xmlns:a16="http://schemas.microsoft.com/office/drawing/2014/main" id="{467C18FF-1C92-60F9-D0C7-EF65DB41E65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893728" y="202873"/>
            <a:ext cx="588070" cy="543761"/>
          </a:xfrm>
          <a:prstGeom prst="rect">
            <a:avLst/>
          </a:prstGeom>
          <a:ln w="0"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011C73C-26AB-0A2E-D668-36D1D346A1DD}"/>
              </a:ext>
            </a:extLst>
          </p:cNvPr>
          <p:cNvSpPr txBox="1"/>
          <p:nvPr/>
        </p:nvSpPr>
        <p:spPr>
          <a:xfrm>
            <a:off x="426892" y="1163855"/>
            <a:ext cx="11338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An Underwater Docking System for Sustained Presence at Sea</a:t>
            </a:r>
          </a:p>
        </p:txBody>
      </p:sp>
      <p:pic>
        <p:nvPicPr>
          <p:cNvPr id="21" name="Imagem 20" descr="Uma imagem com captura de ecrã, Gráficos, design, design gráfico&#10;&#10;Descrição gerada automaticamente">
            <a:extLst>
              <a:ext uri="{FF2B5EF4-FFF2-40B4-BE49-F238E27FC236}">
                <a16:creationId xmlns:a16="http://schemas.microsoft.com/office/drawing/2014/main" id="{4B26E6A8-56A8-72F8-624F-2DAA0C85D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38" y="108327"/>
            <a:ext cx="1523709" cy="758925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3A8C92-0C08-3B07-568E-1CCE2E708D29}"/>
              </a:ext>
            </a:extLst>
          </p:cNvPr>
          <p:cNvSpPr txBox="1"/>
          <p:nvPr/>
        </p:nvSpPr>
        <p:spPr>
          <a:xfrm>
            <a:off x="1898847" y="3377390"/>
            <a:ext cx="83943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b="1" kern="1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2nd Cycle Integrated Project in Electrical and Computer Engineering</a:t>
            </a:r>
            <a:endParaRPr lang="pt-PT" sz="36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June</a:t>
            </a:r>
            <a:r>
              <a:rPr lang="pt-PT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t-PT" sz="1600" kern="1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2024</a:t>
            </a: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pt-PT" sz="11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PT" b="1" kern="1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 Alexandre da Silva Regalo</a:t>
            </a:r>
            <a:br>
              <a:rPr lang="pt-PT" kern="1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pt-PT" sz="1600" kern="12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  <a:endParaRPr lang="pt-PT" sz="36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2483915-7863-B67B-FA64-AA4C57033604}"/>
              </a:ext>
            </a:extLst>
          </p:cNvPr>
          <p:cNvSpPr txBox="1"/>
          <p:nvPr/>
        </p:nvSpPr>
        <p:spPr>
          <a:xfrm>
            <a:off x="5109647" y="5092540"/>
            <a:ext cx="1736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Supervisors: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53BC3C-FBE3-F702-BD98-785A673F0D9D}"/>
              </a:ext>
            </a:extLst>
          </p:cNvPr>
          <p:cNvSpPr txBox="1"/>
          <p:nvPr/>
        </p:nvSpPr>
        <p:spPr>
          <a:xfrm>
            <a:off x="2921044" y="5494473"/>
            <a:ext cx="3065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António </a:t>
            </a:r>
            <a:r>
              <a:rPr lang="en-GB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Pascoal</a:t>
            </a:r>
            <a:endParaRPr lang="en-GB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antonio@isr.tecnico.ulisboa.pt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3ECC0F0-A89D-F314-36F4-AB4E26E10DE2}"/>
              </a:ext>
            </a:extLst>
          </p:cNvPr>
          <p:cNvSpPr txBox="1"/>
          <p:nvPr/>
        </p:nvSpPr>
        <p:spPr>
          <a:xfrm>
            <a:off x="5977814" y="5488762"/>
            <a:ext cx="3065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David </a:t>
            </a:r>
            <a:r>
              <a:rPr lang="en-GB" sz="1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Cabecinhas</a:t>
            </a:r>
            <a:endParaRPr lang="en-GB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david.cabecinhas@tecnico.ulisboa.pt</a:t>
            </a:r>
          </a:p>
        </p:txBody>
      </p:sp>
      <p:pic>
        <p:nvPicPr>
          <p:cNvPr id="2" name="Imagem 1" descr="Uma imagem com escadote&#10;&#10;Descrição gerada automaticamente">
            <a:extLst>
              <a:ext uri="{FF2B5EF4-FFF2-40B4-BE49-F238E27FC236}">
                <a16:creationId xmlns:a16="http://schemas.microsoft.com/office/drawing/2014/main" id="{B24FD344-8389-9320-0DF9-0D835D7677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82"/>
          <a:stretch/>
        </p:blipFill>
        <p:spPr>
          <a:xfrm>
            <a:off x="426892" y="3719609"/>
            <a:ext cx="2143081" cy="3151436"/>
          </a:xfrm>
          <a:prstGeom prst="rect">
            <a:avLst/>
          </a:prstGeom>
        </p:spPr>
      </p:pic>
      <p:pic>
        <p:nvPicPr>
          <p:cNvPr id="3" name="Imagem 2" descr="Uma imagem com escadote&#10;&#10;Descrição gerada automaticamente">
            <a:extLst>
              <a:ext uri="{FF2B5EF4-FFF2-40B4-BE49-F238E27FC236}">
                <a16:creationId xmlns:a16="http://schemas.microsoft.com/office/drawing/2014/main" id="{B606EFB2-64CD-0787-E019-4A0AA7A4BE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8"/>
          <a:stretch/>
        </p:blipFill>
        <p:spPr>
          <a:xfrm>
            <a:off x="9175964" y="3742039"/>
            <a:ext cx="2933678" cy="26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44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83902" y="6537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7876029-BB7A-7349-A2BF-2A9ADA86ADDD}"/>
              </a:ext>
            </a:extLst>
          </p:cNvPr>
          <p:cNvSpPr txBox="1"/>
          <p:nvPr/>
        </p:nvSpPr>
        <p:spPr>
          <a:xfrm>
            <a:off x="4249982" y="31928"/>
            <a:ext cx="369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State of the Art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3117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Motion Control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3133AF-FE43-FE82-5777-3D9205F287CB}"/>
              </a:ext>
            </a:extLst>
          </p:cNvPr>
          <p:cNvSpPr txBox="1"/>
          <p:nvPr/>
        </p:nvSpPr>
        <p:spPr>
          <a:xfrm>
            <a:off x="769849" y="1426646"/>
            <a:ext cx="706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Line-of-Sight (LOS) Path Following (PF)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6C38C4D-BECA-5C1D-4979-37BAAED0B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703" y="2338290"/>
            <a:ext cx="3097458" cy="925871"/>
          </a:xfrm>
          <a:prstGeom prst="rect">
            <a:avLst/>
          </a:prstGeom>
        </p:spPr>
      </p:pic>
      <p:pic>
        <p:nvPicPr>
          <p:cNvPr id="14" name="Imagem 13" descr="Uma imagem com esboço, diagrama, file, desenho&#10;&#10;Descrição gerada automaticamente">
            <a:extLst>
              <a:ext uri="{FF2B5EF4-FFF2-40B4-BE49-F238E27FC236}">
                <a16:creationId xmlns:a16="http://schemas.microsoft.com/office/drawing/2014/main" id="{9A8AF879-69DA-440D-B28B-D633F55D9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0" y="1949866"/>
            <a:ext cx="4702052" cy="437728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B8E521BB-409D-C0F3-9B47-58488000FFA9}"/>
              </a:ext>
            </a:extLst>
          </p:cNvPr>
          <p:cNvSpPr txBox="1"/>
          <p:nvPr/>
        </p:nvSpPr>
        <p:spPr>
          <a:xfrm>
            <a:off x="7512863" y="6179888"/>
            <a:ext cx="45230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LOS algorithm scheme, from A. </a:t>
            </a:r>
            <a:r>
              <a:rPr lang="en-GB" sz="1100" dirty="0" err="1"/>
              <a:t>Lekkas</a:t>
            </a:r>
            <a:r>
              <a:rPr lang="en-GB" sz="1100" dirty="0"/>
              <a:t> and T. Fossen “Line-of-sight guidance for path following of marine Vehicles”</a:t>
            </a:r>
          </a:p>
          <a:p>
            <a:r>
              <a:rPr lang="en-GB" sz="1100" dirty="0"/>
              <a:t>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6C92FC-6BE0-BF6E-7B15-B02205D074C3}"/>
              </a:ext>
            </a:extLst>
          </p:cNvPr>
          <p:cNvSpPr txBox="1"/>
          <p:nvPr/>
        </p:nvSpPr>
        <p:spPr>
          <a:xfrm>
            <a:off x="1251155" y="2159761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Guidance Law: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F257834-5B50-CADA-81CA-8369C4D3E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704" y="4103493"/>
            <a:ext cx="342900" cy="24765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AFA58EE-357D-D45F-BBD9-F0B1701DD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042" y="4802847"/>
            <a:ext cx="276225" cy="2667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89F4B62-DFAD-1098-1568-97F94D27B6A5}"/>
              </a:ext>
            </a:extLst>
          </p:cNvPr>
          <p:cNvSpPr txBox="1"/>
          <p:nvPr/>
        </p:nvSpPr>
        <p:spPr>
          <a:xfrm>
            <a:off x="1490558" y="4010602"/>
            <a:ext cx="4406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Simple, yield asymptotic convergence to path in the absence of disturbances (i.e. ocean currents)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Steady-state error in the presence of currents.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4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12462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7876029-BB7A-7349-A2BF-2A9ADA86ADDD}"/>
              </a:ext>
            </a:extLst>
          </p:cNvPr>
          <p:cNvSpPr txBox="1"/>
          <p:nvPr/>
        </p:nvSpPr>
        <p:spPr>
          <a:xfrm>
            <a:off x="4249982" y="31928"/>
            <a:ext cx="369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State of the Art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3117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Motion Control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3133AF-FE43-FE82-5777-3D9205F287CB}"/>
              </a:ext>
            </a:extLst>
          </p:cNvPr>
          <p:cNvSpPr txBox="1"/>
          <p:nvPr/>
        </p:nvSpPr>
        <p:spPr>
          <a:xfrm>
            <a:off x="769849" y="1426646"/>
            <a:ext cx="7069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Simplified LOS (P. Maurya)</a:t>
            </a:r>
          </a:p>
        </p:txBody>
      </p:sp>
      <p:pic>
        <p:nvPicPr>
          <p:cNvPr id="12" name="Imagem 11" descr="Uma imagem com diagrama, file, desenho&#10;&#10;Descrição gerada automaticamente">
            <a:extLst>
              <a:ext uri="{FF2B5EF4-FFF2-40B4-BE49-F238E27FC236}">
                <a16:creationId xmlns:a16="http://schemas.microsoft.com/office/drawing/2014/main" id="{E2586974-CE13-EBC9-DF55-2220D106E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075" y="2557306"/>
            <a:ext cx="4189369" cy="287404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50B125-FDF1-8AE9-CA15-113E877BC582}"/>
              </a:ext>
            </a:extLst>
          </p:cNvPr>
          <p:cNvSpPr txBox="1"/>
          <p:nvPr/>
        </p:nvSpPr>
        <p:spPr>
          <a:xfrm>
            <a:off x="7496064" y="5431354"/>
            <a:ext cx="5048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Simplified LOS algorithm scheme, from P. Maurya, A. Aguiar and A. </a:t>
            </a:r>
            <a:r>
              <a:rPr lang="en-GB" sz="1100" dirty="0" err="1"/>
              <a:t>Pascoal</a:t>
            </a:r>
            <a:r>
              <a:rPr lang="en-GB" sz="1100" dirty="0"/>
              <a:t> “Marine vehicle path following using inner-outer loop control”.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8EB3F8A-E765-77CD-CABE-DD0F069D0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703" y="2553252"/>
            <a:ext cx="5682782" cy="130507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3555C58-7F07-1A0B-8B2D-33034C90E932}"/>
              </a:ext>
            </a:extLst>
          </p:cNvPr>
          <p:cNvSpPr txBox="1"/>
          <p:nvPr/>
        </p:nvSpPr>
        <p:spPr>
          <a:xfrm>
            <a:off x="1251155" y="2159761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Guidance Law: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DD6DAD78-1243-3F4D-156A-961CB45998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84" y="4726694"/>
            <a:ext cx="342900" cy="24765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24C586-7F90-48C8-7076-CEADB7843875}"/>
              </a:ext>
            </a:extLst>
          </p:cNvPr>
          <p:cNvSpPr txBox="1"/>
          <p:nvPr/>
        </p:nvSpPr>
        <p:spPr>
          <a:xfrm>
            <a:off x="1422604" y="4558132"/>
            <a:ext cx="4406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Yields asymptotic convergence to path even in the presence of constant currents</a:t>
            </a:r>
          </a:p>
        </p:txBody>
      </p:sp>
    </p:spTree>
    <p:extLst>
      <p:ext uri="{BB962C8B-B14F-4D97-AF65-F5344CB8AC3E}">
        <p14:creationId xmlns:p14="http://schemas.microsoft.com/office/powerpoint/2010/main" val="851671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7876029-BB7A-7349-A2BF-2A9ADA86ADDD}"/>
              </a:ext>
            </a:extLst>
          </p:cNvPr>
          <p:cNvSpPr txBox="1"/>
          <p:nvPr/>
        </p:nvSpPr>
        <p:spPr>
          <a:xfrm>
            <a:off x="4249982" y="31928"/>
            <a:ext cx="369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State of the Art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3117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Motion Control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3133AF-FE43-FE82-5777-3D9205F287CB}"/>
              </a:ext>
            </a:extLst>
          </p:cNvPr>
          <p:cNvSpPr txBox="1"/>
          <p:nvPr/>
        </p:nvSpPr>
        <p:spPr>
          <a:xfrm>
            <a:off x="769849" y="1426646"/>
            <a:ext cx="10326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Inner-loop Proportionate-Integral-Derivative Controllers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50B125-FDF1-8AE9-CA15-113E877BC582}"/>
              </a:ext>
            </a:extLst>
          </p:cNvPr>
          <p:cNvSpPr txBox="1"/>
          <p:nvPr/>
        </p:nvSpPr>
        <p:spPr>
          <a:xfrm>
            <a:off x="7820962" y="4835452"/>
            <a:ext cx="4371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PID controller block diagram.</a:t>
            </a:r>
          </a:p>
        </p:txBody>
      </p:sp>
      <p:pic>
        <p:nvPicPr>
          <p:cNvPr id="3074" name="Picture 2" descr="PID Control - Circuit Cellar">
            <a:extLst>
              <a:ext uri="{FF2B5EF4-FFF2-40B4-BE49-F238E27FC236}">
                <a16:creationId xmlns:a16="http://schemas.microsoft.com/office/drawing/2014/main" id="{36D11E40-D036-789F-261A-5B317441A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890" y="1839395"/>
            <a:ext cx="5250482" cy="308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D6A0678-AA6B-8C8A-3755-16AAFBA19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07" y="2068189"/>
            <a:ext cx="342900" cy="2476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3C112D2-D0A1-FAAA-CF88-6F76E867A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445" y="2525540"/>
            <a:ext cx="276225" cy="2667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30FB6E-82E4-EDB9-2553-30BDD49F850D}"/>
              </a:ext>
            </a:extLst>
          </p:cNvPr>
          <p:cNvSpPr txBox="1"/>
          <p:nvPr/>
        </p:nvSpPr>
        <p:spPr>
          <a:xfrm>
            <a:off x="1372007" y="2036712"/>
            <a:ext cx="4406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Simple, easy to implement and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is highly dependent on gains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Sensitive to model uncertainties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AAF2EAE-ABFA-9A14-1449-CCFBDA725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445" y="3039006"/>
            <a:ext cx="276225" cy="2667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F2DE0BC-8D59-D519-84F3-C1063E2A9AA8}"/>
              </a:ext>
            </a:extLst>
          </p:cNvPr>
          <p:cNvSpPr txBox="1"/>
          <p:nvPr/>
        </p:nvSpPr>
        <p:spPr>
          <a:xfrm>
            <a:off x="769849" y="3749676"/>
            <a:ext cx="55150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More advanced Controllers</a:t>
            </a:r>
          </a:p>
          <a:p>
            <a:endParaRPr lang="en-GB" sz="105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Gain Scheduling Controllers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Iterative Learning Controllers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endParaRPr lang="en-GB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Sliding  Mode Controllers</a:t>
            </a:r>
          </a:p>
        </p:txBody>
      </p:sp>
    </p:spTree>
    <p:extLst>
      <p:ext uri="{BB962C8B-B14F-4D97-AF65-F5344CB8AC3E}">
        <p14:creationId xmlns:p14="http://schemas.microsoft.com/office/powerpoint/2010/main" val="358157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8" y="30727"/>
            <a:ext cx="631032" cy="74576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6923" y="30727"/>
            <a:ext cx="733349" cy="678094"/>
          </a:xfrm>
          <a:prstGeom prst="rect">
            <a:avLst/>
          </a:prstGeom>
          <a:ln w="0"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9FDC0CA-A27A-48EF-5003-CE58F29DC88F}"/>
              </a:ext>
            </a:extLst>
          </p:cNvPr>
          <p:cNvSpPr txBox="1"/>
          <p:nvPr/>
        </p:nvSpPr>
        <p:spPr>
          <a:xfrm>
            <a:off x="352747" y="1351508"/>
            <a:ext cx="114865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Vehicle and Docking Station Modelling</a:t>
            </a:r>
          </a:p>
        </p:txBody>
      </p:sp>
    </p:spTree>
    <p:extLst>
      <p:ext uri="{BB962C8B-B14F-4D97-AF65-F5344CB8AC3E}">
        <p14:creationId xmlns:p14="http://schemas.microsoft.com/office/powerpoint/2010/main" val="310508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7876029-BB7A-7349-A2BF-2A9ADA86ADDD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Vehicle and Docking Station Modelling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Reference Frames and General Notation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12" name="Imagem 11" descr="Uma imagem com esboço, desenho, diagrama, Desenho de linha&#10;&#10;Descrição gerada automaticamente">
            <a:extLst>
              <a:ext uri="{FF2B5EF4-FFF2-40B4-BE49-F238E27FC236}">
                <a16:creationId xmlns:a16="http://schemas.microsoft.com/office/drawing/2014/main" id="{3700C209-874F-550E-8962-726CFBCE1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79" y="1901230"/>
            <a:ext cx="9848441" cy="3415919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6A43A2C4-7655-0C0C-49BE-CBFE49E7B636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4815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6-Degree-of-Freedom Equations of Motion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982B7A2-FEC5-0595-C941-72BB2E4192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0"/>
          <a:stretch/>
        </p:blipFill>
        <p:spPr>
          <a:xfrm>
            <a:off x="1123949" y="4801283"/>
            <a:ext cx="9944101" cy="126682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C33B1C5-ABDA-3F29-0085-E70D66267D9C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Vehicle and Docking Station Modelling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DE05810-01A0-373D-7228-C0FADF3378F6}"/>
              </a:ext>
            </a:extLst>
          </p:cNvPr>
          <p:cNvSpPr txBox="1"/>
          <p:nvPr/>
        </p:nvSpPr>
        <p:spPr>
          <a:xfrm>
            <a:off x="966789" y="4519852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A8E3C17-E73A-F04F-4D16-396993D06F1D}"/>
              </a:ext>
            </a:extLst>
          </p:cNvPr>
          <p:cNvSpPr txBox="1"/>
          <p:nvPr/>
        </p:nvSpPr>
        <p:spPr>
          <a:xfrm>
            <a:off x="966790" y="1814497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Kinematics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78945EB-730F-99A3-BCF3-965453B20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949" y="1867089"/>
            <a:ext cx="7320490" cy="251204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532C8BA0-45B2-8567-224E-E3BB84FF7503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27918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Simplified Equations of Motion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1847AC1-E33B-9AD2-D13B-F284FCB87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187" y="1307370"/>
            <a:ext cx="3254658" cy="251462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A882D33-8D2F-3676-3AE1-D298F7D22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617" y="1647443"/>
            <a:ext cx="2341168" cy="209545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Vehicle and Docking Station Modelling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59A5845-0B0F-A163-FEC2-8943DFF8BB59}"/>
              </a:ext>
            </a:extLst>
          </p:cNvPr>
          <p:cNvSpPr txBox="1"/>
          <p:nvPr/>
        </p:nvSpPr>
        <p:spPr>
          <a:xfrm>
            <a:off x="1005427" y="2471317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Kinematics: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8C66372-FBE8-0916-6978-3F745D922418}"/>
              </a:ext>
            </a:extLst>
          </p:cNvPr>
          <p:cNvSpPr txBox="1"/>
          <p:nvPr/>
        </p:nvSpPr>
        <p:spPr>
          <a:xfrm>
            <a:off x="6394580" y="2511586"/>
            <a:ext cx="189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Dynamics: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E3CBB8E-EE8C-4FAF-745A-2CDCB0F6D79E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688DB3-F48A-48B6-5768-2E9D11921109}"/>
              </a:ext>
            </a:extLst>
          </p:cNvPr>
          <p:cNvSpPr txBox="1"/>
          <p:nvPr/>
        </p:nvSpPr>
        <p:spPr>
          <a:xfrm>
            <a:off x="1327378" y="5030205"/>
            <a:ext cx="357540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Decoupling horizontal and vertical motion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5C373E0-3577-FB4D-3B55-D5345D63B88F}"/>
              </a:ext>
            </a:extLst>
          </p:cNvPr>
          <p:cNvSpPr txBox="1"/>
          <p:nvPr/>
        </p:nvSpPr>
        <p:spPr>
          <a:xfrm>
            <a:off x="926313" y="4634327"/>
            <a:ext cx="357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Assumptions: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DADDF3A-3848-438C-CE89-99E1DBEA48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559" b="16599"/>
          <a:stretch/>
        </p:blipFill>
        <p:spPr>
          <a:xfrm>
            <a:off x="1661373" y="4994151"/>
            <a:ext cx="1367577" cy="32079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4EEA72-782F-7CEF-CEDA-0169C4C491B8}"/>
              </a:ext>
            </a:extLst>
          </p:cNvPr>
          <p:cNvSpPr txBox="1"/>
          <p:nvPr/>
        </p:nvSpPr>
        <p:spPr>
          <a:xfrm>
            <a:off x="6469560" y="4956500"/>
            <a:ext cx="45375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 actuated by forces along </a:t>
            </a:r>
            <a:r>
              <a:rPr lang="en-GB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xy</a:t>
            </a: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-axes and torque around z-axis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9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environment disturbances</a:t>
            </a:r>
          </a:p>
          <a:p>
            <a:endParaRPr lang="en-GB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7165C854-7D10-3F18-1205-A883336533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6932" y="4996223"/>
            <a:ext cx="285779" cy="26863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EE9BEC8-38D7-6167-8930-2A099708E3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347" t="13862" r="36939" b="5999"/>
          <a:stretch/>
        </p:blipFill>
        <p:spPr>
          <a:xfrm>
            <a:off x="8738359" y="5325433"/>
            <a:ext cx="157364" cy="22519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81B20B7-5898-83FF-2504-08F8EBB41AC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347" t="13862" r="36939" b="5999"/>
          <a:stretch/>
        </p:blipFill>
        <p:spPr>
          <a:xfrm>
            <a:off x="10172711" y="5048037"/>
            <a:ext cx="151509" cy="21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Sensor Suite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Vehicle and Docking Station Modelling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5" name="Imagem 4" descr="Uma imagem com encarnado&#10;&#10;Descrição gerada automaticamente">
            <a:extLst>
              <a:ext uri="{FF2B5EF4-FFF2-40B4-BE49-F238E27FC236}">
                <a16:creationId xmlns:a16="http://schemas.microsoft.com/office/drawing/2014/main" id="{0D5E27ED-E5AD-6660-8165-62C0BABB6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43" y="2505074"/>
            <a:ext cx="2466975" cy="1847850"/>
          </a:xfrm>
          <a:prstGeom prst="rect">
            <a:avLst/>
          </a:prstGeom>
        </p:spPr>
      </p:pic>
      <p:pic>
        <p:nvPicPr>
          <p:cNvPr id="11" name="Imagem 10" descr="Uma imagem com Eletrodoméstico, eletrodoméstico&#10;&#10;Descrição gerada automaticamente">
            <a:extLst>
              <a:ext uri="{FF2B5EF4-FFF2-40B4-BE49-F238E27FC236}">
                <a16:creationId xmlns:a16="http://schemas.microsoft.com/office/drawing/2014/main" id="{0CFA7A34-2487-C64F-E79A-DB28A688E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87" y="2043112"/>
            <a:ext cx="1647825" cy="2771775"/>
          </a:xfrm>
          <a:prstGeom prst="rect">
            <a:avLst/>
          </a:prstGeom>
        </p:spPr>
      </p:pic>
      <p:pic>
        <p:nvPicPr>
          <p:cNvPr id="13" name="Imagem 12" descr="Uma imagem com caixa, encarnado&#10;&#10;Descrição gerada automaticamente">
            <a:extLst>
              <a:ext uri="{FF2B5EF4-FFF2-40B4-BE49-F238E27FC236}">
                <a16:creationId xmlns:a16="http://schemas.microsoft.com/office/drawing/2014/main" id="{7153264B-A799-C740-A863-FF267E66C4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978" y="2662703"/>
            <a:ext cx="1862181" cy="153259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EC836D4-E7CB-13E3-ADBF-D42F281642D2}"/>
              </a:ext>
            </a:extLst>
          </p:cNvPr>
          <p:cNvSpPr txBox="1"/>
          <p:nvPr/>
        </p:nvSpPr>
        <p:spPr>
          <a:xfrm>
            <a:off x="594480" y="4318127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Doppler Velocity Logger (DVL)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C13A09B-B6F5-5965-7B55-2C9F851DE667}"/>
              </a:ext>
            </a:extLst>
          </p:cNvPr>
          <p:cNvSpPr txBox="1"/>
          <p:nvPr/>
        </p:nvSpPr>
        <p:spPr>
          <a:xfrm>
            <a:off x="4019549" y="4764750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Ultrashort-Baseline (USBL)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B50C869-2D58-6EC1-0C53-3625FE01260D}"/>
              </a:ext>
            </a:extLst>
          </p:cNvPr>
          <p:cNvSpPr txBox="1"/>
          <p:nvPr/>
        </p:nvSpPr>
        <p:spPr>
          <a:xfrm>
            <a:off x="7444618" y="4240600"/>
            <a:ext cx="41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Attitude and Heading Reference System (AHRS)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C82D44-21E7-74C2-87F6-F8684B8B2BA7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96410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" y="30727"/>
            <a:ext cx="631032" cy="74576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6923" y="30727"/>
            <a:ext cx="733349" cy="678094"/>
          </a:xfrm>
          <a:prstGeom prst="rect">
            <a:avLst/>
          </a:prstGeom>
          <a:ln w="0"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9FDC0CA-A27A-48EF-5003-CE58F29DC88F}"/>
              </a:ext>
            </a:extLst>
          </p:cNvPr>
          <p:cNvSpPr txBox="1"/>
          <p:nvPr/>
        </p:nvSpPr>
        <p:spPr>
          <a:xfrm>
            <a:off x="352747" y="2705725"/>
            <a:ext cx="114865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Docking Strategy</a:t>
            </a:r>
          </a:p>
        </p:txBody>
      </p:sp>
    </p:spTree>
    <p:extLst>
      <p:ext uri="{BB962C8B-B14F-4D97-AF65-F5344CB8AC3E}">
        <p14:creationId xmlns:p14="http://schemas.microsoft.com/office/powerpoint/2010/main" val="2853216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Task description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FDD9F8A-A413-439F-3F31-7A3797A7F068}"/>
              </a:ext>
            </a:extLst>
          </p:cNvPr>
          <p:cNvSpPr/>
          <p:nvPr/>
        </p:nvSpPr>
        <p:spPr>
          <a:xfrm>
            <a:off x="1452122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Approximation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7AC4A90-5689-53C2-EF78-FAA6482CBBE0}"/>
              </a:ext>
            </a:extLst>
          </p:cNvPr>
          <p:cNvSpPr/>
          <p:nvPr/>
        </p:nvSpPr>
        <p:spPr>
          <a:xfrm>
            <a:off x="5089346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Homing</a:t>
            </a: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BA9467E-B52F-793E-EB18-28605309FAA5}"/>
              </a:ext>
            </a:extLst>
          </p:cNvPr>
          <p:cNvSpPr/>
          <p:nvPr/>
        </p:nvSpPr>
        <p:spPr>
          <a:xfrm>
            <a:off x="8726571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</a:t>
            </a: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010BBC43-0AD0-2DE3-DF42-7772AD694A9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465429" y="3408597"/>
            <a:ext cx="16239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415F9301-E6BA-9003-81F8-3CE890E0154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7102653" y="3408597"/>
            <a:ext cx="16239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B22E16-D700-0E2E-75F4-654648A7E441}"/>
              </a:ext>
            </a:extLst>
          </p:cNvPr>
          <p:cNvSpPr/>
          <p:nvPr/>
        </p:nvSpPr>
        <p:spPr>
          <a:xfrm>
            <a:off x="4699000" y="1905000"/>
            <a:ext cx="6375400" cy="2451098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D54336-458E-93FB-C5BC-4D08DDF90155}"/>
              </a:ext>
            </a:extLst>
          </p:cNvPr>
          <p:cNvSpPr txBox="1"/>
          <p:nvPr/>
        </p:nvSpPr>
        <p:spPr>
          <a:xfrm>
            <a:off x="4277387" y="2102801"/>
            <a:ext cx="4309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Relative Navigation Filter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552B345-1C85-2676-A949-8BA7A05FA14A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82052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" y="30727"/>
            <a:ext cx="631032" cy="74576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6923" y="30727"/>
            <a:ext cx="733349" cy="678094"/>
          </a:xfrm>
          <a:prstGeom prst="rect">
            <a:avLst/>
          </a:prstGeom>
          <a:ln w="0"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9FDC0CA-A27A-48EF-5003-CE58F29DC88F}"/>
              </a:ext>
            </a:extLst>
          </p:cNvPr>
          <p:cNvSpPr txBox="1"/>
          <p:nvPr/>
        </p:nvSpPr>
        <p:spPr>
          <a:xfrm>
            <a:off x="352747" y="2705725"/>
            <a:ext cx="114865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1600112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Task description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FDD9F8A-A413-439F-3F31-7A3797A7F068}"/>
              </a:ext>
            </a:extLst>
          </p:cNvPr>
          <p:cNvSpPr/>
          <p:nvPr/>
        </p:nvSpPr>
        <p:spPr>
          <a:xfrm>
            <a:off x="1452122" y="2941872"/>
            <a:ext cx="2013307" cy="933450"/>
          </a:xfrm>
          <a:prstGeom prst="roundRect">
            <a:avLst/>
          </a:prstGeom>
          <a:solidFill>
            <a:srgbClr val="6FAC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Approximation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7AC4A90-5689-53C2-EF78-FAA6482CBBE0}"/>
              </a:ext>
            </a:extLst>
          </p:cNvPr>
          <p:cNvSpPr/>
          <p:nvPr/>
        </p:nvSpPr>
        <p:spPr>
          <a:xfrm>
            <a:off x="5089346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Homing</a:t>
            </a: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BA9467E-B52F-793E-EB18-28605309FAA5}"/>
              </a:ext>
            </a:extLst>
          </p:cNvPr>
          <p:cNvSpPr/>
          <p:nvPr/>
        </p:nvSpPr>
        <p:spPr>
          <a:xfrm>
            <a:off x="8726571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</a:t>
            </a: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010BBC43-0AD0-2DE3-DF42-7772AD694A9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465429" y="3408597"/>
            <a:ext cx="16239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415F9301-E6BA-9003-81F8-3CE890E0154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7102653" y="3408597"/>
            <a:ext cx="16239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B22E16-D700-0E2E-75F4-654648A7E441}"/>
              </a:ext>
            </a:extLst>
          </p:cNvPr>
          <p:cNvSpPr/>
          <p:nvPr/>
        </p:nvSpPr>
        <p:spPr>
          <a:xfrm>
            <a:off x="4699000" y="1905000"/>
            <a:ext cx="6375400" cy="2451098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D54336-458E-93FB-C5BC-4D08DDF90155}"/>
              </a:ext>
            </a:extLst>
          </p:cNvPr>
          <p:cNvSpPr txBox="1"/>
          <p:nvPr/>
        </p:nvSpPr>
        <p:spPr>
          <a:xfrm>
            <a:off x="4277387" y="2102801"/>
            <a:ext cx="4309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Relative Navigation Filter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9B3E2EF-0DDE-5885-3A20-35063B74805E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600344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12463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17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Approximation Stage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13" name="Imagem 12" descr="Uma imagem com diagrama, esboço, desenho, file&#10;&#10;Descrição gerada automaticamente">
            <a:extLst>
              <a:ext uri="{FF2B5EF4-FFF2-40B4-BE49-F238E27FC236}">
                <a16:creationId xmlns:a16="http://schemas.microsoft.com/office/drawing/2014/main" id="{3AD23750-9280-90F6-E25E-143D5CF73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38" y="2583749"/>
            <a:ext cx="8959763" cy="322027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4819CE-92EB-A82A-ADC8-105498B3E3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02" t="50641"/>
          <a:stretch/>
        </p:blipFill>
        <p:spPr>
          <a:xfrm>
            <a:off x="1787703" y="1983170"/>
            <a:ext cx="1658182" cy="51785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5E7361C-CC47-A1A6-BCA8-29D7DFD3CB82}"/>
              </a:ext>
            </a:extLst>
          </p:cNvPr>
          <p:cNvSpPr txBox="1"/>
          <p:nvPr/>
        </p:nvSpPr>
        <p:spPr>
          <a:xfrm>
            <a:off x="1251155" y="1531111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Control Law: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B1FC7C-B309-D222-92F8-6108C74D0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283" y="2040245"/>
            <a:ext cx="36377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22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B22E16-D700-0E2E-75F4-654648A7E441}"/>
              </a:ext>
            </a:extLst>
          </p:cNvPr>
          <p:cNvSpPr/>
          <p:nvPr/>
        </p:nvSpPr>
        <p:spPr>
          <a:xfrm>
            <a:off x="4699000" y="1905000"/>
            <a:ext cx="6375400" cy="24510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Task description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FDD9F8A-A413-439F-3F31-7A3797A7F068}"/>
              </a:ext>
            </a:extLst>
          </p:cNvPr>
          <p:cNvSpPr/>
          <p:nvPr/>
        </p:nvSpPr>
        <p:spPr>
          <a:xfrm>
            <a:off x="1452122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Approximation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7AC4A90-5689-53C2-EF78-FAA6482CBBE0}"/>
              </a:ext>
            </a:extLst>
          </p:cNvPr>
          <p:cNvSpPr/>
          <p:nvPr/>
        </p:nvSpPr>
        <p:spPr>
          <a:xfrm>
            <a:off x="5089346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Homing</a:t>
            </a: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BA9467E-B52F-793E-EB18-28605309FAA5}"/>
              </a:ext>
            </a:extLst>
          </p:cNvPr>
          <p:cNvSpPr/>
          <p:nvPr/>
        </p:nvSpPr>
        <p:spPr>
          <a:xfrm>
            <a:off x="8726571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</a:t>
            </a: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010BBC43-0AD0-2DE3-DF42-7772AD694A9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465429" y="3408597"/>
            <a:ext cx="16239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415F9301-E6BA-9003-81F8-3CE890E0154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7102653" y="3408597"/>
            <a:ext cx="16239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D54336-458E-93FB-C5BC-4D08DDF90155}"/>
              </a:ext>
            </a:extLst>
          </p:cNvPr>
          <p:cNvSpPr txBox="1"/>
          <p:nvPr/>
        </p:nvSpPr>
        <p:spPr>
          <a:xfrm>
            <a:off x="4277387" y="2102801"/>
            <a:ext cx="4309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Relative Navigation Filter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75C563F-5ABD-1799-832C-15E2A328C7E3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72724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Relative Navigation Filter - Orientation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5" name="Imagem 4" descr="Uma imagem com diagrama, esboço, file, desenho&#10;&#10;Descrição gerada automaticamente">
            <a:extLst>
              <a:ext uri="{FF2B5EF4-FFF2-40B4-BE49-F238E27FC236}">
                <a16:creationId xmlns:a16="http://schemas.microsoft.com/office/drawing/2014/main" id="{E0252442-45BF-47A8-D39A-66C897A0E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369" y="3584488"/>
            <a:ext cx="5855287" cy="285798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69B8147-8A14-A1EA-9149-121CBD904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2996" y="1743763"/>
            <a:ext cx="2496876" cy="79075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28A743C-281B-C661-CF3C-4D3E4F289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02" y="1513351"/>
            <a:ext cx="3095529" cy="111722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DCBAFC0-C434-C7EC-AB66-3787FA841B8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3103"/>
          <a:stretch/>
        </p:blipFill>
        <p:spPr>
          <a:xfrm>
            <a:off x="7038783" y="1567936"/>
            <a:ext cx="1640607" cy="64730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727C0A0-8A85-AFB3-FDBC-3AD42A5381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670" r="41059"/>
          <a:stretch/>
        </p:blipFill>
        <p:spPr>
          <a:xfrm>
            <a:off x="8980305" y="1567936"/>
            <a:ext cx="2647951" cy="64730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50F6635-5F29-6F45-6184-5553EA2AA2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906"/>
          <a:stretch/>
        </p:blipFill>
        <p:spPr>
          <a:xfrm>
            <a:off x="7599180" y="2133692"/>
            <a:ext cx="3310378" cy="647304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D80C706-8AE5-085B-269F-6F73E094A5AE}"/>
              </a:ext>
            </a:extLst>
          </p:cNvPr>
          <p:cNvSpPr/>
          <p:nvPr/>
        </p:nvSpPr>
        <p:spPr>
          <a:xfrm>
            <a:off x="2436622" y="3780866"/>
            <a:ext cx="2047875" cy="1298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Complementary Kalman Filter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A2BC527A-FC2B-98F6-B7DB-0713A3536CAA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1377437" y="4673202"/>
            <a:ext cx="10668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8F308BF-B282-F2B9-E1D3-AD975D168401}"/>
              </a:ext>
            </a:extLst>
          </p:cNvPr>
          <p:cNvSpPr txBox="1"/>
          <p:nvPr/>
        </p:nvSpPr>
        <p:spPr>
          <a:xfrm>
            <a:off x="28267" y="4350036"/>
            <a:ext cx="134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Yaw rate from AHRS</a:t>
            </a:r>
          </a:p>
        </p:txBody>
      </p: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D1535431-A1F1-3203-BAB2-068E3B66F018}"/>
              </a:ext>
            </a:extLst>
          </p:cNvPr>
          <p:cNvCxnSpPr>
            <a:cxnSpLocks/>
            <a:stCxn id="25" idx="3"/>
            <a:endCxn id="36" idx="1"/>
          </p:cNvCxnSpPr>
          <p:nvPr/>
        </p:nvCxnSpPr>
        <p:spPr>
          <a:xfrm flipV="1">
            <a:off x="4484497" y="4424881"/>
            <a:ext cx="344036" cy="5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DE3F883-A031-8FC3-872E-60032F1D2A29}"/>
              </a:ext>
            </a:extLst>
          </p:cNvPr>
          <p:cNvSpPr txBox="1"/>
          <p:nvPr/>
        </p:nvSpPr>
        <p:spPr>
          <a:xfrm>
            <a:off x="4828533" y="4101715"/>
            <a:ext cx="24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Relative Orientation Estimate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C9B033FA-F0A8-0C09-48B9-164C7F667E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302" y="2715184"/>
            <a:ext cx="2486025" cy="361950"/>
          </a:xfrm>
          <a:prstGeom prst="rect">
            <a:avLst/>
          </a:prstGeom>
        </p:spPr>
      </p:pic>
      <p:cxnSp>
        <p:nvCxnSpPr>
          <p:cNvPr id="46" name="Conexão: Ângulo Reto 45">
            <a:extLst>
              <a:ext uri="{FF2B5EF4-FFF2-40B4-BE49-F238E27FC236}">
                <a16:creationId xmlns:a16="http://schemas.microsoft.com/office/drawing/2014/main" id="{46176C0F-A9AC-B1A8-0A11-06240E1F8C46}"/>
              </a:ext>
            </a:extLst>
          </p:cNvPr>
          <p:cNvCxnSpPr>
            <a:cxnSpLocks/>
          </p:cNvCxnSpPr>
          <p:nvPr/>
        </p:nvCxnSpPr>
        <p:spPr>
          <a:xfrm>
            <a:off x="710472" y="3077134"/>
            <a:ext cx="1733770" cy="1057587"/>
          </a:xfrm>
          <a:prstGeom prst="bentConnector3">
            <a:avLst>
              <a:gd name="adj1" fmla="val -1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E86A713-0FD3-EE6C-DA28-D1B1459FD0E6}"/>
              </a:ext>
            </a:extLst>
          </p:cNvPr>
          <p:cNvSpPr txBox="1"/>
          <p:nvPr/>
        </p:nvSpPr>
        <p:spPr>
          <a:xfrm>
            <a:off x="777553" y="3697860"/>
            <a:ext cx="155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2BF0D412-763E-CCDD-CF73-EFA31DE53E19}"/>
              </a:ext>
            </a:extLst>
          </p:cNvPr>
          <p:cNvSpPr txBox="1"/>
          <p:nvPr/>
        </p:nvSpPr>
        <p:spPr>
          <a:xfrm>
            <a:off x="1403325" y="4689013"/>
            <a:ext cx="116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1262C79-6D8A-5562-E5FB-EFE270EE2011}"/>
              </a:ext>
            </a:extLst>
          </p:cNvPr>
          <p:cNvSpPr txBox="1"/>
          <p:nvPr/>
        </p:nvSpPr>
        <p:spPr>
          <a:xfrm>
            <a:off x="11826750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56897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Relative Navigation Filter - Position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5" name="Imagem 4" descr="Uma imagem com diagrama, esboço, file, desenho&#10;&#10;Descrição gerada automaticamente">
            <a:extLst>
              <a:ext uri="{FF2B5EF4-FFF2-40B4-BE49-F238E27FC236}">
                <a16:creationId xmlns:a16="http://schemas.microsoft.com/office/drawing/2014/main" id="{E0252442-45BF-47A8-D39A-66C897A0E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27" y="3305175"/>
            <a:ext cx="6427529" cy="3137295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D80C706-8AE5-085B-269F-6F73E094A5AE}"/>
              </a:ext>
            </a:extLst>
          </p:cNvPr>
          <p:cNvSpPr/>
          <p:nvPr/>
        </p:nvSpPr>
        <p:spPr>
          <a:xfrm>
            <a:off x="914312" y="4170204"/>
            <a:ext cx="2047875" cy="129837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Complementary Kalman Filter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D1535431-A1F1-3203-BAB2-068E3B66F018}"/>
              </a:ext>
            </a:extLst>
          </p:cNvPr>
          <p:cNvCxnSpPr>
            <a:cxnSpLocks/>
            <a:stCxn id="25" idx="3"/>
            <a:endCxn id="36" idx="1"/>
          </p:cNvCxnSpPr>
          <p:nvPr/>
        </p:nvCxnSpPr>
        <p:spPr>
          <a:xfrm flipV="1">
            <a:off x="2962187" y="4813525"/>
            <a:ext cx="453663" cy="5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DE3F883-A031-8FC3-872E-60032F1D2A29}"/>
              </a:ext>
            </a:extLst>
          </p:cNvPr>
          <p:cNvSpPr txBox="1"/>
          <p:nvPr/>
        </p:nvSpPr>
        <p:spPr>
          <a:xfrm>
            <a:off x="3415850" y="4490359"/>
            <a:ext cx="24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Relative Position Estimate</a:t>
            </a: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527B32B6-37F2-5F7F-2B04-19B4A32F1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931" y="1841898"/>
            <a:ext cx="5038725" cy="781050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C20B979B-313B-D8D6-4855-784117B43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31" y="1784748"/>
            <a:ext cx="2362200" cy="895350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CD76E69F-7DC9-7D4A-A103-F71E69192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4621" y="1889341"/>
            <a:ext cx="2496876" cy="790757"/>
          </a:xfrm>
          <a:prstGeom prst="rect">
            <a:avLst/>
          </a:prstGeom>
        </p:spPr>
      </p:pic>
      <p:cxnSp>
        <p:nvCxnSpPr>
          <p:cNvPr id="65" name="Conexão: Ângulo Reto 64">
            <a:extLst>
              <a:ext uri="{FF2B5EF4-FFF2-40B4-BE49-F238E27FC236}">
                <a16:creationId xmlns:a16="http://schemas.microsoft.com/office/drawing/2014/main" id="{445D608A-9D1C-9D22-1EA7-2D53CDCE494F}"/>
              </a:ext>
            </a:extLst>
          </p:cNvPr>
          <p:cNvCxnSpPr/>
          <p:nvPr/>
        </p:nvCxnSpPr>
        <p:spPr>
          <a:xfrm rot="16200000" flipH="1">
            <a:off x="343773" y="2923302"/>
            <a:ext cx="1636554" cy="8572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xão: Ângulo Reto 66">
            <a:extLst>
              <a:ext uri="{FF2B5EF4-FFF2-40B4-BE49-F238E27FC236}">
                <a16:creationId xmlns:a16="http://schemas.microsoft.com/office/drawing/2014/main" id="{B78C9591-14C8-95FF-B372-0FAEA7B15946}"/>
              </a:ext>
            </a:extLst>
          </p:cNvPr>
          <p:cNvCxnSpPr/>
          <p:nvPr/>
        </p:nvCxnSpPr>
        <p:spPr>
          <a:xfrm rot="5400000">
            <a:off x="2036227" y="2631024"/>
            <a:ext cx="1636554" cy="14418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xão: Ângulo Reto 68">
            <a:extLst>
              <a:ext uri="{FF2B5EF4-FFF2-40B4-BE49-F238E27FC236}">
                <a16:creationId xmlns:a16="http://schemas.microsoft.com/office/drawing/2014/main" id="{08FE6764-C89A-A6DE-E634-2A98749DD0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70645" y="2536030"/>
            <a:ext cx="2796820" cy="816769"/>
          </a:xfrm>
          <a:prstGeom prst="bentConnector3">
            <a:avLst>
              <a:gd name="adj1" fmla="val 27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06E2230C-9A7B-2F15-CCFA-C4DE38E4ADB3}"/>
              </a:ext>
            </a:extLst>
          </p:cNvPr>
          <p:cNvSpPr txBox="1"/>
          <p:nvPr/>
        </p:nvSpPr>
        <p:spPr>
          <a:xfrm>
            <a:off x="621466" y="3760700"/>
            <a:ext cx="116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Input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F0195858-57E6-5159-8257-2C8A1A35FEB5}"/>
              </a:ext>
            </a:extLst>
          </p:cNvPr>
          <p:cNvSpPr txBox="1"/>
          <p:nvPr/>
        </p:nvSpPr>
        <p:spPr>
          <a:xfrm>
            <a:off x="2062587" y="3760700"/>
            <a:ext cx="155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11329810-1EBE-8E3A-157A-EF03074EF9FB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34871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55326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Task description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FDD9F8A-A413-439F-3F31-7A3797A7F068}"/>
              </a:ext>
            </a:extLst>
          </p:cNvPr>
          <p:cNvSpPr/>
          <p:nvPr/>
        </p:nvSpPr>
        <p:spPr>
          <a:xfrm>
            <a:off x="1452122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Approximation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7AC4A90-5689-53C2-EF78-FAA6482CBBE0}"/>
              </a:ext>
            </a:extLst>
          </p:cNvPr>
          <p:cNvSpPr/>
          <p:nvPr/>
        </p:nvSpPr>
        <p:spPr>
          <a:xfrm>
            <a:off x="5089346" y="2941872"/>
            <a:ext cx="2013307" cy="933450"/>
          </a:xfrm>
          <a:prstGeom prst="roundRect">
            <a:avLst/>
          </a:prstGeom>
          <a:solidFill>
            <a:srgbClr val="6FAC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Homing</a:t>
            </a: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BA9467E-B52F-793E-EB18-28605309FAA5}"/>
              </a:ext>
            </a:extLst>
          </p:cNvPr>
          <p:cNvSpPr/>
          <p:nvPr/>
        </p:nvSpPr>
        <p:spPr>
          <a:xfrm>
            <a:off x="8726571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</a:t>
            </a: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010BBC43-0AD0-2DE3-DF42-7772AD694A9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465429" y="3408597"/>
            <a:ext cx="16239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415F9301-E6BA-9003-81F8-3CE890E0154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7102653" y="3408597"/>
            <a:ext cx="16239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B22E16-D700-0E2E-75F4-654648A7E441}"/>
              </a:ext>
            </a:extLst>
          </p:cNvPr>
          <p:cNvSpPr/>
          <p:nvPr/>
        </p:nvSpPr>
        <p:spPr>
          <a:xfrm>
            <a:off x="4699000" y="1905000"/>
            <a:ext cx="6375400" cy="2451098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D54336-458E-93FB-C5BC-4D08DDF90155}"/>
              </a:ext>
            </a:extLst>
          </p:cNvPr>
          <p:cNvSpPr txBox="1"/>
          <p:nvPr/>
        </p:nvSpPr>
        <p:spPr>
          <a:xfrm>
            <a:off x="4277387" y="2102801"/>
            <a:ext cx="4309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Relative Navigation Filter</a:t>
            </a:r>
          </a:p>
        </p:txBody>
      </p:sp>
    </p:spTree>
    <p:extLst>
      <p:ext uri="{BB962C8B-B14F-4D97-AF65-F5344CB8AC3E}">
        <p14:creationId xmlns:p14="http://schemas.microsoft.com/office/powerpoint/2010/main" val="2616417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Homing Stage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6C0AEF1-2D2F-1BAC-C380-E09B0AA7D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858" y="2227445"/>
            <a:ext cx="3333750" cy="7239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9C6DE17-662E-F864-1A4C-34EB20C7C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209" y="2017284"/>
            <a:ext cx="3514231" cy="123306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7346CE7-39F6-6DA3-A009-1CAB85A7FE59}"/>
              </a:ext>
            </a:extLst>
          </p:cNvPr>
          <p:cNvSpPr txBox="1"/>
          <p:nvPr/>
        </p:nvSpPr>
        <p:spPr>
          <a:xfrm>
            <a:off x="5296891" y="1756385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Obstacle avoidance term: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25888F9-999D-92B5-977E-24DD0B7D0D6E}"/>
              </a:ext>
            </a:extLst>
          </p:cNvPr>
          <p:cNvSpPr txBox="1"/>
          <p:nvPr/>
        </p:nvSpPr>
        <p:spPr>
          <a:xfrm>
            <a:off x="751151" y="1756385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Guidance Law: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A828FA50-BCC5-090C-72FF-9C75C2D6F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466" y="3429000"/>
            <a:ext cx="9568412" cy="285903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429FAE4-DDE3-BEE9-EF9E-C25339A44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9960" y="4173211"/>
            <a:ext cx="663815" cy="30675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65C22BD-7240-0233-D5B1-B4023E87B3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460" y="4881166"/>
            <a:ext cx="340259" cy="19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7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26750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Task description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FDD9F8A-A413-439F-3F31-7A3797A7F068}"/>
              </a:ext>
            </a:extLst>
          </p:cNvPr>
          <p:cNvSpPr/>
          <p:nvPr/>
        </p:nvSpPr>
        <p:spPr>
          <a:xfrm>
            <a:off x="1452122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Approximation</a:t>
            </a:r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7AC4A90-5689-53C2-EF78-FAA6482CBBE0}"/>
              </a:ext>
            </a:extLst>
          </p:cNvPr>
          <p:cNvSpPr/>
          <p:nvPr/>
        </p:nvSpPr>
        <p:spPr>
          <a:xfrm>
            <a:off x="5089346" y="2941872"/>
            <a:ext cx="2013307" cy="933450"/>
          </a:xfrm>
          <a:prstGeom prst="roundRect">
            <a:avLst/>
          </a:prstGeom>
          <a:solidFill>
            <a:srgbClr val="DFF0E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Homing</a:t>
            </a: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BA9467E-B52F-793E-EB18-28605309FAA5}"/>
              </a:ext>
            </a:extLst>
          </p:cNvPr>
          <p:cNvSpPr/>
          <p:nvPr/>
        </p:nvSpPr>
        <p:spPr>
          <a:xfrm>
            <a:off x="8726571" y="2941872"/>
            <a:ext cx="2013307" cy="933450"/>
          </a:xfrm>
          <a:prstGeom prst="roundRect">
            <a:avLst/>
          </a:prstGeom>
          <a:solidFill>
            <a:srgbClr val="6FAC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</a:t>
            </a:r>
            <a:endParaRPr lang="en-GB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010BBC43-0AD0-2DE3-DF42-7772AD694A9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465429" y="3408597"/>
            <a:ext cx="162391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415F9301-E6BA-9003-81F8-3CE890E0154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7102653" y="3408597"/>
            <a:ext cx="162391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B22E16-D700-0E2E-75F4-654648A7E441}"/>
              </a:ext>
            </a:extLst>
          </p:cNvPr>
          <p:cNvSpPr/>
          <p:nvPr/>
        </p:nvSpPr>
        <p:spPr>
          <a:xfrm>
            <a:off x="4699000" y="1905000"/>
            <a:ext cx="6375400" cy="2451098"/>
          </a:xfrm>
          <a:prstGeom prst="roundRect">
            <a:avLst/>
          </a:prstGeom>
          <a:noFill/>
          <a:ln>
            <a:solidFill>
              <a:schemeClr val="accent1">
                <a:shade val="1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D54336-458E-93FB-C5BC-4D08DDF90155}"/>
              </a:ext>
            </a:extLst>
          </p:cNvPr>
          <p:cNvSpPr txBox="1"/>
          <p:nvPr/>
        </p:nvSpPr>
        <p:spPr>
          <a:xfrm>
            <a:off x="4277387" y="2102801"/>
            <a:ext cx="4309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Relative Navigation Filter</a:t>
            </a:r>
          </a:p>
        </p:txBody>
      </p:sp>
    </p:spTree>
    <p:extLst>
      <p:ext uri="{BB962C8B-B14F-4D97-AF65-F5344CB8AC3E}">
        <p14:creationId xmlns:p14="http://schemas.microsoft.com/office/powerpoint/2010/main" val="2508900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Docking Stage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14E3D52-9229-D3AF-9376-228F95867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2140881"/>
            <a:ext cx="5682236" cy="13168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19A90BB-3D07-5A83-0269-C6159C23F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870" y="2421167"/>
            <a:ext cx="3775570" cy="7756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AE20BBA-1F70-8570-AD87-3CF422216AA7}"/>
              </a:ext>
            </a:extLst>
          </p:cNvPr>
          <p:cNvSpPr txBox="1"/>
          <p:nvPr/>
        </p:nvSpPr>
        <p:spPr>
          <a:xfrm>
            <a:off x="1181100" y="4215493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Fully Actuated Vehicles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930E38A-7963-6DEE-7D58-8C324E9FD090}"/>
              </a:ext>
            </a:extLst>
          </p:cNvPr>
          <p:cNvSpPr txBox="1"/>
          <p:nvPr/>
        </p:nvSpPr>
        <p:spPr>
          <a:xfrm>
            <a:off x="7164471" y="4187365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 Actuated Vehicles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95162A4-C64D-6854-1180-E7BD4BAD0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837" y="4714860"/>
            <a:ext cx="3870837" cy="83449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2BF44A6-DCE0-BC1E-828C-109A1E543E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643" y="5158650"/>
            <a:ext cx="927632" cy="31927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79025AA1-2489-17D2-6CD5-2C9716A745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5943" y="4766223"/>
            <a:ext cx="1054757" cy="34836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587B8A88-64AF-F994-694A-AFF1A38F1546}"/>
              </a:ext>
            </a:extLst>
          </p:cNvPr>
          <p:cNvSpPr txBox="1"/>
          <p:nvPr/>
        </p:nvSpPr>
        <p:spPr>
          <a:xfrm>
            <a:off x="751151" y="1756385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Guidance Law:</a:t>
            </a:r>
          </a:p>
        </p:txBody>
      </p:sp>
    </p:spTree>
    <p:extLst>
      <p:ext uri="{BB962C8B-B14F-4D97-AF65-F5344CB8AC3E}">
        <p14:creationId xmlns:p14="http://schemas.microsoft.com/office/powerpoint/2010/main" val="4288173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Simulations – Fully Actuated 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10" name="Imagem 9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23BA1E4B-15E9-0BA0-55D7-040C6F883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5" y="1268985"/>
            <a:ext cx="4912132" cy="4912132"/>
          </a:xfrm>
          <a:prstGeom prst="rect">
            <a:avLst/>
          </a:prstGeom>
        </p:spPr>
      </p:pic>
      <p:pic>
        <p:nvPicPr>
          <p:cNvPr id="12" name="Imagem 11" descr="Uma imagem com texto, file, diagrama, Gráfico&#10;&#10;Descrição gerada automaticamente">
            <a:extLst>
              <a:ext uri="{FF2B5EF4-FFF2-40B4-BE49-F238E27FC236}">
                <a16:creationId xmlns:a16="http://schemas.microsoft.com/office/drawing/2014/main" id="{D64D7DC5-5BC2-5941-4351-99BD271B4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20" y="921375"/>
            <a:ext cx="4572758" cy="1524253"/>
          </a:xfrm>
          <a:prstGeom prst="rect">
            <a:avLst/>
          </a:prstGeom>
        </p:spPr>
      </p:pic>
      <p:pic>
        <p:nvPicPr>
          <p:cNvPr id="20" name="Imagem 19" descr="Uma imagem com file, Gráfico, diagrama, Tipo de letra&#10;&#10;Descrição gerada automaticamente">
            <a:extLst>
              <a:ext uri="{FF2B5EF4-FFF2-40B4-BE49-F238E27FC236}">
                <a16:creationId xmlns:a16="http://schemas.microsoft.com/office/drawing/2014/main" id="{BB9C97C2-7D99-5080-010B-146384DD1D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74" y="2720936"/>
            <a:ext cx="4662344" cy="1554115"/>
          </a:xfrm>
          <a:prstGeom prst="rect">
            <a:avLst/>
          </a:prstGeom>
        </p:spPr>
      </p:pic>
      <p:pic>
        <p:nvPicPr>
          <p:cNvPr id="22" name="Imagem 21" descr="Uma imagem com file, Gráfico, diagrama, texto&#10;&#10;Descrição gerada automaticamente">
            <a:extLst>
              <a:ext uri="{FF2B5EF4-FFF2-40B4-BE49-F238E27FC236}">
                <a16:creationId xmlns:a16="http://schemas.microsoft.com/office/drawing/2014/main" id="{78C65C0E-97E0-7D01-EF7A-E7E1424889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39" y="4550359"/>
            <a:ext cx="4662344" cy="155411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34A21FC-2F24-A245-11FC-3C5EDBAAED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2758" y="4293642"/>
            <a:ext cx="3152775" cy="23812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6348E1E1-C122-1B80-6105-9A7123A361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7573" y="2425903"/>
            <a:ext cx="1971675" cy="381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587484C-C361-E5D0-9106-07AB35E6E4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9532" y="6162088"/>
            <a:ext cx="1419225" cy="31432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DEC83267-54DC-C74B-D09A-7EEE6713B2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2686" y="5916421"/>
            <a:ext cx="24955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3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83902" y="6537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7876029-BB7A-7349-A2BF-2A9ADA86ADDD}"/>
              </a:ext>
            </a:extLst>
          </p:cNvPr>
          <p:cNvSpPr txBox="1"/>
          <p:nvPr/>
        </p:nvSpPr>
        <p:spPr>
          <a:xfrm>
            <a:off x="4249982" y="31928"/>
            <a:ext cx="369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Introduction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B5AD986-BD93-AE55-80DA-BA476BCDA93A}"/>
              </a:ext>
            </a:extLst>
          </p:cNvPr>
          <p:cNvSpPr txBox="1"/>
          <p:nvPr/>
        </p:nvSpPr>
        <p:spPr>
          <a:xfrm>
            <a:off x="359302" y="745765"/>
            <a:ext cx="598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Motivation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4B937AC4-7603-2A52-79CA-4CA42D399F77}"/>
              </a:ext>
            </a:extLst>
          </p:cNvPr>
          <p:cNvSpPr/>
          <p:nvPr/>
        </p:nvSpPr>
        <p:spPr>
          <a:xfrm>
            <a:off x="1095337" y="1456830"/>
            <a:ext cx="4037920" cy="1508813"/>
          </a:xfrm>
          <a:prstGeom prst="roundRect">
            <a:avLst/>
          </a:prstGeom>
          <a:solidFill>
            <a:srgbClr val="DFF1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Oceans are </a:t>
            </a: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vital</a:t>
            </a:r>
            <a:r>
              <a:rPr lang="en-GB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due to </a:t>
            </a: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environmental</a:t>
            </a:r>
            <a:r>
              <a:rPr lang="en-GB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economic</a:t>
            </a:r>
            <a:r>
              <a:rPr lang="en-GB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factors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80% </a:t>
            </a:r>
            <a:r>
              <a:rPr lang="en-GB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the oceans remain </a:t>
            </a: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unexplored</a:t>
            </a: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A125DB44-D690-81F7-BA86-E3F3766EFB78}"/>
              </a:ext>
            </a:extLst>
          </p:cNvPr>
          <p:cNvSpPr/>
          <p:nvPr/>
        </p:nvSpPr>
        <p:spPr>
          <a:xfrm>
            <a:off x="6701959" y="1975358"/>
            <a:ext cx="4327714" cy="1894195"/>
          </a:xfrm>
          <a:prstGeom prst="roundRect">
            <a:avLst/>
          </a:prstGeom>
          <a:solidFill>
            <a:srgbClr val="DFF1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Growing popularity </a:t>
            </a:r>
            <a:r>
              <a:rPr lang="en-GB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 Remotely Operated Vehicles (ROVs) and Autonomous Underwater Vehicles (AUVs)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Unable to operate</a:t>
            </a:r>
            <a:r>
              <a:rPr lang="en-GB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long periods at a time. 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F4A5601D-B88D-DD46-D189-345E4BA7F990}"/>
              </a:ext>
            </a:extLst>
          </p:cNvPr>
          <p:cNvSpPr/>
          <p:nvPr/>
        </p:nvSpPr>
        <p:spPr>
          <a:xfrm>
            <a:off x="1095338" y="3498329"/>
            <a:ext cx="4037919" cy="1508814"/>
          </a:xfrm>
          <a:prstGeom prst="roundRect">
            <a:avLst/>
          </a:prstGeom>
          <a:solidFill>
            <a:srgbClr val="DFF1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Solution: Docking Stations</a:t>
            </a:r>
          </a:p>
          <a:p>
            <a:endParaRPr lang="en-GB" sz="18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Allow for </a:t>
            </a: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battery recharging </a:t>
            </a:r>
            <a:r>
              <a:rPr lang="en-GB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</a:t>
            </a:r>
            <a:r>
              <a:rPr lang="en-GB" sz="18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</a:t>
            </a:r>
            <a:r>
              <a:rPr lang="en-GB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 station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6E59C49-3A1E-874F-8064-01854B6487DE}"/>
              </a:ext>
            </a:extLst>
          </p:cNvPr>
          <p:cNvSpPr/>
          <p:nvPr/>
        </p:nvSpPr>
        <p:spPr>
          <a:xfrm>
            <a:off x="6701959" y="4851635"/>
            <a:ext cx="4327714" cy="1353903"/>
          </a:xfrm>
          <a:prstGeom prst="roundRect">
            <a:avLst/>
          </a:prstGeom>
          <a:solidFill>
            <a:srgbClr val="DFF1E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Development of an Autonomous Underwater Docking System</a:t>
            </a:r>
          </a:p>
        </p:txBody>
      </p: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204F9E8D-5264-446C-09CC-468A239C5EA3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>
            <a:off x="5133257" y="2211237"/>
            <a:ext cx="1568702" cy="711219"/>
          </a:xfrm>
          <a:prstGeom prst="straightConnector1">
            <a:avLst/>
          </a:prstGeom>
          <a:ln w="38100">
            <a:solidFill>
              <a:srgbClr val="6FACBB"/>
            </a:solidFill>
            <a:prstDash val="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xão reta unidirecional 42">
            <a:extLst>
              <a:ext uri="{FF2B5EF4-FFF2-40B4-BE49-F238E27FC236}">
                <a16:creationId xmlns:a16="http://schemas.microsoft.com/office/drawing/2014/main" id="{53DEB07A-1632-751D-8B02-3E78F77B265F}"/>
              </a:ext>
            </a:extLst>
          </p:cNvPr>
          <p:cNvCxnSpPr>
            <a:cxnSpLocks/>
            <a:stCxn id="34" idx="1"/>
            <a:endCxn id="35" idx="3"/>
          </p:cNvCxnSpPr>
          <p:nvPr/>
        </p:nvCxnSpPr>
        <p:spPr>
          <a:xfrm flipH="1">
            <a:off x="5133257" y="2922456"/>
            <a:ext cx="1568702" cy="1330280"/>
          </a:xfrm>
          <a:prstGeom prst="straightConnector1">
            <a:avLst/>
          </a:prstGeom>
          <a:ln w="38100">
            <a:solidFill>
              <a:srgbClr val="6FACBB"/>
            </a:solidFill>
            <a:prstDash val="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unidirecional 45">
            <a:extLst>
              <a:ext uri="{FF2B5EF4-FFF2-40B4-BE49-F238E27FC236}">
                <a16:creationId xmlns:a16="http://schemas.microsoft.com/office/drawing/2014/main" id="{82295AD6-1710-3529-A634-7A5F9CF22826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5133257" y="4252736"/>
            <a:ext cx="1568702" cy="1275851"/>
          </a:xfrm>
          <a:prstGeom prst="straightConnector1">
            <a:avLst/>
          </a:prstGeom>
          <a:ln w="38100">
            <a:solidFill>
              <a:srgbClr val="6FACBB"/>
            </a:solidFill>
            <a:prstDash val="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460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26750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14" name="Imagem 13" descr="Uma imagem com Gráfico, texto, file, diagrama&#10;&#10;Descrição gerada automaticamente">
            <a:extLst>
              <a:ext uri="{FF2B5EF4-FFF2-40B4-BE49-F238E27FC236}">
                <a16:creationId xmlns:a16="http://schemas.microsoft.com/office/drawing/2014/main" id="{1D2A358C-458D-C4E2-1055-68E8B9683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" y="2289679"/>
            <a:ext cx="6005371" cy="2001791"/>
          </a:xfrm>
          <a:prstGeom prst="rect">
            <a:avLst/>
          </a:prstGeom>
        </p:spPr>
      </p:pic>
      <p:pic>
        <p:nvPicPr>
          <p:cNvPr id="18" name="Imagem 17" descr="Uma imagem com texto, file, Gráfico, captura de ecrã&#10;&#10;Descrição gerada automaticamente">
            <a:extLst>
              <a:ext uri="{FF2B5EF4-FFF2-40B4-BE49-F238E27FC236}">
                <a16:creationId xmlns:a16="http://schemas.microsoft.com/office/drawing/2014/main" id="{250C2543-3267-CA8F-4922-5ECFDB6D21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129" y="2314169"/>
            <a:ext cx="6005368" cy="200179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C4FCF1A-F757-6E52-87AA-87D7E172BF41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Simulations – Fully Actuated 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AFCEDB-F86F-76AF-6E7E-3C76F261D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3807" y="4388073"/>
            <a:ext cx="1533525" cy="2571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D287A81-1FAD-FCE3-D6F6-2F44171D8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3013" y="4383137"/>
            <a:ext cx="13716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2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26750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27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16" name="Imagem 15" descr="Uma imagem com texto, file, Gráfico, diagrama&#10;&#10;Descrição gerada automaticamente">
            <a:extLst>
              <a:ext uri="{FF2B5EF4-FFF2-40B4-BE49-F238E27FC236}">
                <a16:creationId xmlns:a16="http://schemas.microsoft.com/office/drawing/2014/main" id="{DF815B06-6B10-789E-0C5B-72DB372B4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01" y="2757780"/>
            <a:ext cx="4442403" cy="1480801"/>
          </a:xfrm>
          <a:prstGeom prst="rect">
            <a:avLst/>
          </a:prstGeom>
        </p:spPr>
      </p:pic>
      <p:pic>
        <p:nvPicPr>
          <p:cNvPr id="19" name="Imagem 18" descr="Uma imagem com texto, diagrama, file, Gráfico&#10;&#10;Descrição gerada automaticamente">
            <a:extLst>
              <a:ext uri="{FF2B5EF4-FFF2-40B4-BE49-F238E27FC236}">
                <a16:creationId xmlns:a16="http://schemas.microsoft.com/office/drawing/2014/main" id="{FBC68CBE-B5A7-1E3E-2999-DA71A8D2A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02" y="1268985"/>
            <a:ext cx="4917548" cy="4917548"/>
          </a:xfrm>
          <a:prstGeom prst="rect">
            <a:avLst/>
          </a:prstGeom>
        </p:spPr>
      </p:pic>
      <p:pic>
        <p:nvPicPr>
          <p:cNvPr id="21" name="Imagem 20" descr="Uma imagem com file, texto, Gráfico, diagrama&#10;&#10;Descrição gerada automaticamente">
            <a:extLst>
              <a:ext uri="{FF2B5EF4-FFF2-40B4-BE49-F238E27FC236}">
                <a16:creationId xmlns:a16="http://schemas.microsoft.com/office/drawing/2014/main" id="{F6EBF46B-372E-2F01-03F7-2D63B94C6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39" y="925748"/>
            <a:ext cx="4321928" cy="1440643"/>
          </a:xfrm>
          <a:prstGeom prst="rect">
            <a:avLst/>
          </a:prstGeom>
        </p:spPr>
      </p:pic>
      <p:pic>
        <p:nvPicPr>
          <p:cNvPr id="24" name="Imagem 23" descr="Uma imagem com file, Gráfico, texto, diagrama&#10;&#10;Descrição gerada automaticamente">
            <a:extLst>
              <a:ext uri="{FF2B5EF4-FFF2-40B4-BE49-F238E27FC236}">
                <a16:creationId xmlns:a16="http://schemas.microsoft.com/office/drawing/2014/main" id="{198EE9B6-C3C2-6B66-442E-DD171B7B2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75" y="4629970"/>
            <a:ext cx="4442403" cy="1480801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D0ABAC9-DEEA-970A-6522-419D38C97F25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Simulations – Under Actuated 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F511E9E-B166-46B7-AC0D-6301B3996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0301" y="5942932"/>
            <a:ext cx="2495550" cy="36195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B0889CB-42BE-3460-4722-5A570D7C51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5289" y="6110771"/>
            <a:ext cx="1419225" cy="314325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26D6E1F-C23D-246C-3DF6-26566B8EC5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2288" y="4281046"/>
            <a:ext cx="3152775" cy="23812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E0C6879C-8D32-3A45-2C8F-3E56031631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2862" y="2400020"/>
            <a:ext cx="1971675" cy="381000"/>
          </a:xfrm>
          <a:prstGeom prst="rect">
            <a:avLst/>
          </a:prstGeom>
        </p:spPr>
      </p:pic>
      <p:pic>
        <p:nvPicPr>
          <p:cNvPr id="4" name="Imagem 3" descr="Uma imagem com file, Gráfico, diagrama, ladeira&#10;&#10;Descrição gerada automaticamente">
            <a:extLst>
              <a:ext uri="{FF2B5EF4-FFF2-40B4-BE49-F238E27FC236}">
                <a16:creationId xmlns:a16="http://schemas.microsoft.com/office/drawing/2014/main" id="{E7578247-26D4-2E4F-278F-D7F888DF92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25" y="2776007"/>
            <a:ext cx="4365794" cy="145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10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Strategy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5" name="Imagem 4" descr="Uma imagem com file, diagrama, Gráfico, texto&#10;&#10;Descrição gerada automaticamente">
            <a:extLst>
              <a:ext uri="{FF2B5EF4-FFF2-40B4-BE49-F238E27FC236}">
                <a16:creationId xmlns:a16="http://schemas.microsoft.com/office/drawing/2014/main" id="{02AD25C0-F2DA-C2C0-1B55-2A4FF304A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31" y="2267113"/>
            <a:ext cx="5715012" cy="1905004"/>
          </a:xfrm>
          <a:prstGeom prst="rect">
            <a:avLst/>
          </a:prstGeom>
        </p:spPr>
      </p:pic>
      <p:pic>
        <p:nvPicPr>
          <p:cNvPr id="13" name="Imagem 12" descr="Uma imagem com file, Gráfico, diagrama, texto&#10;&#10;Descrição gerada automaticamente">
            <a:extLst>
              <a:ext uri="{FF2B5EF4-FFF2-40B4-BE49-F238E27FC236}">
                <a16:creationId xmlns:a16="http://schemas.microsoft.com/office/drawing/2014/main" id="{251E896D-93F2-4D78-A0CA-8CC117B0C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9" y="2218135"/>
            <a:ext cx="5715012" cy="190500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F04FAA53-B540-7EE0-D9D4-B8F64972068F}"/>
              </a:ext>
            </a:extLst>
          </p:cNvPr>
          <p:cNvSpPr txBox="1"/>
          <p:nvPr/>
        </p:nvSpPr>
        <p:spPr>
          <a:xfrm>
            <a:off x="359302" y="745765"/>
            <a:ext cx="7146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Simulations – Under Actuated </a:t>
            </a:r>
            <a:endParaRPr lang="en-GB" sz="28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E1EADE9D-AD41-3590-7652-D7894946C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537" y="4170764"/>
            <a:ext cx="1371600" cy="31432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A95394B-834A-C12F-2CB0-509A96A950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4563" y="4123139"/>
            <a:ext cx="15335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09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41038" y="653764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29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E740CA9-B430-D8AD-4D11-CDC2FCD42241}"/>
              </a:ext>
            </a:extLst>
          </p:cNvPr>
          <p:cNvSpPr txBox="1"/>
          <p:nvPr/>
        </p:nvSpPr>
        <p:spPr>
          <a:xfrm>
            <a:off x="2670931" y="30347"/>
            <a:ext cx="6850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 &amp; Planning</a:t>
            </a:r>
            <a:endParaRPr lang="en-GB" sz="2800" b="1" dirty="0">
              <a:solidFill>
                <a:schemeClr val="bg1"/>
              </a:solidFill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8C055DA-D816-19F1-494E-8AB5A35E8CA6}"/>
              </a:ext>
            </a:extLst>
          </p:cNvPr>
          <p:cNvSpPr txBox="1"/>
          <p:nvPr/>
        </p:nvSpPr>
        <p:spPr>
          <a:xfrm>
            <a:off x="362997" y="1074509"/>
            <a:ext cx="9584871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Achieved thus far:</a:t>
            </a: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GB"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Introduced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analysed the docking task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Formulated </a:t>
            </a:r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mathematical models 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underwater motion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Proposed a </a:t>
            </a:r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navigation system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w.r.t.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the </a:t>
            </a:r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docking station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7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Provided a </a:t>
            </a:r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basic solution 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 the docking manoeuvre</a:t>
            </a:r>
          </a:p>
          <a:p>
            <a:endParaRPr lang="en-GB" sz="3600" b="1" dirty="0">
              <a:latin typeface="Lato ExtraBold" panose="020F0502020204030203" pitchFamily="34" charset="0"/>
              <a:ea typeface="Lato ExtraBold" panose="020F0502020204030203" pitchFamily="34" charset="0"/>
              <a:cs typeface="Lato ExtraBold" panose="020F0502020204030203" pitchFamily="34" charset="0"/>
            </a:endParaRPr>
          </a:p>
          <a:p>
            <a:r>
              <a:rPr lang="en-GB" sz="20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Future Work :</a:t>
            </a:r>
            <a:endParaRPr lang="en-GB" sz="20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8B6C1B3-D16A-3432-A95A-F13E8D5FF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333" y="3429000"/>
            <a:ext cx="7938198" cy="289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13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4308296" y="6553035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E8728F-A008-1D91-E9D1-3F1BDB098DE6}"/>
              </a:ext>
            </a:extLst>
          </p:cNvPr>
          <p:cNvSpPr txBox="1"/>
          <p:nvPr/>
        </p:nvSpPr>
        <p:spPr>
          <a:xfrm>
            <a:off x="352746" y="951543"/>
            <a:ext cx="11486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rgbClr val="02090D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Questions 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83777B5-BF84-BEDC-772A-9D3DD03541B7}"/>
              </a:ext>
            </a:extLst>
          </p:cNvPr>
          <p:cNvSpPr txBox="1"/>
          <p:nvPr/>
        </p:nvSpPr>
        <p:spPr>
          <a:xfrm>
            <a:off x="-321369" y="6548113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 Alexandre da Silva Regalo</a:t>
            </a:r>
          </a:p>
        </p:txBody>
      </p:sp>
      <p:pic>
        <p:nvPicPr>
          <p:cNvPr id="12" name="Imagem 11" descr="Uma imagem com brinquedo, carrinho de mão&#10;&#10;Descrição gerada automaticamente">
            <a:extLst>
              <a:ext uri="{FF2B5EF4-FFF2-40B4-BE49-F238E27FC236}">
                <a16:creationId xmlns:a16="http://schemas.microsoft.com/office/drawing/2014/main" id="{E4BE4B99-AB64-74BF-96FF-D7FBE8370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6" b="2142"/>
          <a:stretch/>
        </p:blipFill>
        <p:spPr>
          <a:xfrm>
            <a:off x="2738175" y="2954217"/>
            <a:ext cx="6715648" cy="320209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26AF7F9-BC97-97B5-17C3-147048CAA52F}"/>
              </a:ext>
            </a:extLst>
          </p:cNvPr>
          <p:cNvSpPr txBox="1"/>
          <p:nvPr/>
        </p:nvSpPr>
        <p:spPr>
          <a:xfrm>
            <a:off x="10701494" y="6539128"/>
            <a:ext cx="1490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June</a:t>
            </a:r>
            <a:r>
              <a:rPr lang="pt-PT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pt-PT" sz="1600" kern="12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2024</a:t>
            </a:r>
          </a:p>
        </p:txBody>
      </p:sp>
      <p:pic>
        <p:nvPicPr>
          <p:cNvPr id="4" name="Imagem 3" descr="Uma imagem com logótipo, Tipo de letra, texto, Gráficos&#10;&#10;Descrição gerada automaticamente">
            <a:extLst>
              <a:ext uri="{FF2B5EF4-FFF2-40B4-BE49-F238E27FC236}">
                <a16:creationId xmlns:a16="http://schemas.microsoft.com/office/drawing/2014/main" id="{FDCF798A-F0DD-E3C1-0BAA-0769A33ED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32015" r="19371" b="33080"/>
          <a:stretch/>
        </p:blipFill>
        <p:spPr>
          <a:xfrm>
            <a:off x="52455" y="43149"/>
            <a:ext cx="1523709" cy="614399"/>
          </a:xfrm>
          <a:prstGeom prst="rect">
            <a:avLst/>
          </a:prstGeom>
        </p:spPr>
      </p:pic>
      <p:pic>
        <p:nvPicPr>
          <p:cNvPr id="6" name="Google Shape;64;p14" descr="dsor_cover_1.jpg">
            <a:extLst>
              <a:ext uri="{FF2B5EF4-FFF2-40B4-BE49-F238E27FC236}">
                <a16:creationId xmlns:a16="http://schemas.microsoft.com/office/drawing/2014/main" id="{C551C5F3-A3BF-C42D-F1D1-2F7E8BE322B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81007" y="82293"/>
            <a:ext cx="632997" cy="58530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73300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" y="30727"/>
            <a:ext cx="631032" cy="74576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6923" y="30727"/>
            <a:ext cx="733349" cy="678094"/>
          </a:xfrm>
          <a:prstGeom prst="rect">
            <a:avLst/>
          </a:prstGeom>
          <a:ln w="0">
            <a:noFill/>
          </a:ln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9FDC0CA-A27A-48EF-5003-CE58F29DC88F}"/>
              </a:ext>
            </a:extLst>
          </p:cNvPr>
          <p:cNvSpPr txBox="1"/>
          <p:nvPr/>
        </p:nvSpPr>
        <p:spPr>
          <a:xfrm>
            <a:off x="352747" y="2705725"/>
            <a:ext cx="114865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State of the Art</a:t>
            </a:r>
          </a:p>
        </p:txBody>
      </p:sp>
    </p:spTree>
    <p:extLst>
      <p:ext uri="{BB962C8B-B14F-4D97-AF65-F5344CB8AC3E}">
        <p14:creationId xmlns:p14="http://schemas.microsoft.com/office/powerpoint/2010/main" val="511135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83902" y="6537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CC51F5-FBEA-1295-FAF4-EE240CEFE7D7}"/>
              </a:ext>
            </a:extLst>
          </p:cNvPr>
          <p:cNvSpPr txBox="1"/>
          <p:nvPr/>
        </p:nvSpPr>
        <p:spPr>
          <a:xfrm>
            <a:off x="359302" y="745765"/>
            <a:ext cx="598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Navigation Contributions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876029-BB7A-7349-A2BF-2A9ADA86ADDD}"/>
              </a:ext>
            </a:extLst>
          </p:cNvPr>
          <p:cNvSpPr txBox="1"/>
          <p:nvPr/>
        </p:nvSpPr>
        <p:spPr>
          <a:xfrm>
            <a:off x="4249982" y="31928"/>
            <a:ext cx="369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State of the Art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4179CE-90E4-10EC-A41F-121FD60B5280}"/>
              </a:ext>
            </a:extLst>
          </p:cNvPr>
          <p:cNvSpPr txBox="1"/>
          <p:nvPr/>
        </p:nvSpPr>
        <p:spPr>
          <a:xfrm>
            <a:off x="769849" y="1426646"/>
            <a:ext cx="598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General Filtering Problem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8AD6C79-6A0C-D348-21DF-C8568465A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856" y="2121216"/>
            <a:ext cx="4355783" cy="138960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50FAEE1-BD65-78D8-DE0A-99B8458AC1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40" t="9041" r="2673" b="57975"/>
          <a:stretch/>
        </p:blipFill>
        <p:spPr>
          <a:xfrm>
            <a:off x="5267954" y="5177465"/>
            <a:ext cx="2019676" cy="27137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F80C15D5-8A57-D3C8-E699-6D857DC2C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3731" y="4282751"/>
            <a:ext cx="2310693" cy="699184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C6BBB12B-C15B-9EDD-F4EA-9EB6268FCD00}"/>
              </a:ext>
            </a:extLst>
          </p:cNvPr>
          <p:cNvSpPr txBox="1"/>
          <p:nvPr/>
        </p:nvSpPr>
        <p:spPr>
          <a:xfrm>
            <a:off x="1565480" y="2206555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State Model: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0F4F8563-5BBD-A6DE-2268-8378AB142E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379" t="54120" r="14020" b="12896"/>
          <a:stretch/>
        </p:blipFill>
        <p:spPr>
          <a:xfrm>
            <a:off x="3218867" y="5177465"/>
            <a:ext cx="1700212" cy="271376"/>
          </a:xfrm>
          <a:prstGeom prst="rect">
            <a:avLst/>
          </a:prstGeom>
        </p:spPr>
      </p:pic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19D495A9-D95E-03AD-ECBA-6295B1BEEE36}"/>
              </a:ext>
            </a:extLst>
          </p:cNvPr>
          <p:cNvCxnSpPr>
            <a:stCxn id="25" idx="0"/>
          </p:cNvCxnSpPr>
          <p:nvPr/>
        </p:nvCxnSpPr>
        <p:spPr>
          <a:xfrm flipV="1">
            <a:off x="4068973" y="4818090"/>
            <a:ext cx="773906" cy="359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5135A8B8-FBB2-05FD-B08F-9937C7B792AD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5652504" y="4818090"/>
            <a:ext cx="625288" cy="359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Imagem 35">
            <a:extLst>
              <a:ext uri="{FF2B5EF4-FFF2-40B4-BE49-F238E27FC236}">
                <a16:creationId xmlns:a16="http://schemas.microsoft.com/office/drawing/2014/main" id="{602C7F9B-8EA2-9B9D-7274-11E9F1897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436" y="3429000"/>
            <a:ext cx="3767466" cy="2747626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B9DCA637-D276-CA01-BD21-1FC653E1B5AF}"/>
              </a:ext>
            </a:extLst>
          </p:cNvPr>
          <p:cNvSpPr txBox="1"/>
          <p:nvPr/>
        </p:nvSpPr>
        <p:spPr>
          <a:xfrm>
            <a:off x="8116436" y="6146637"/>
            <a:ext cx="4371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Example of a Probability density function.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9F2CF62-5C65-27A6-FBF5-C471570E354B}"/>
              </a:ext>
            </a:extLst>
          </p:cNvPr>
          <p:cNvSpPr txBox="1"/>
          <p:nvPr/>
        </p:nvSpPr>
        <p:spPr>
          <a:xfrm>
            <a:off x="769849" y="3914768"/>
            <a:ext cx="47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Given observations and inputs, compute:</a:t>
            </a:r>
          </a:p>
        </p:txBody>
      </p:sp>
    </p:spTree>
    <p:extLst>
      <p:ext uri="{BB962C8B-B14F-4D97-AF65-F5344CB8AC3E}">
        <p14:creationId xmlns:p14="http://schemas.microsoft.com/office/powerpoint/2010/main" val="289289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83902" y="6537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CC51F5-FBEA-1295-FAF4-EE240CEFE7D7}"/>
              </a:ext>
            </a:extLst>
          </p:cNvPr>
          <p:cNvSpPr txBox="1"/>
          <p:nvPr/>
        </p:nvSpPr>
        <p:spPr>
          <a:xfrm>
            <a:off x="359302" y="745765"/>
            <a:ext cx="598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Navigation Contributions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876029-BB7A-7349-A2BF-2A9ADA86ADDD}"/>
              </a:ext>
            </a:extLst>
          </p:cNvPr>
          <p:cNvSpPr txBox="1"/>
          <p:nvPr/>
        </p:nvSpPr>
        <p:spPr>
          <a:xfrm>
            <a:off x="4249982" y="31928"/>
            <a:ext cx="369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State of the Art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3133AF-FE43-FE82-5777-3D9205F287CB}"/>
              </a:ext>
            </a:extLst>
          </p:cNvPr>
          <p:cNvSpPr txBox="1"/>
          <p:nvPr/>
        </p:nvSpPr>
        <p:spPr>
          <a:xfrm>
            <a:off x="769849" y="1426646"/>
            <a:ext cx="598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Complementary Filter</a:t>
            </a:r>
          </a:p>
        </p:txBody>
      </p:sp>
      <p:pic>
        <p:nvPicPr>
          <p:cNvPr id="13" name="Imagem 12" descr="Uma imagem com diagrama, file, esboço, Desenho técnico&#10;&#10;Descrição gerada automaticamente">
            <a:extLst>
              <a:ext uri="{FF2B5EF4-FFF2-40B4-BE49-F238E27FC236}">
                <a16:creationId xmlns:a16="http://schemas.microsoft.com/office/drawing/2014/main" id="{047297A7-AE6F-EE0D-6397-DCE004332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51" y="2176799"/>
            <a:ext cx="5369926" cy="2623361"/>
          </a:xfrm>
          <a:prstGeom prst="rect">
            <a:avLst/>
          </a:prstGeom>
        </p:spPr>
      </p:pic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B4634616-7A43-548D-A4DC-8E461E7DC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444597"/>
              </p:ext>
            </p:extLst>
          </p:nvPr>
        </p:nvGraphicFramePr>
        <p:xfrm>
          <a:off x="922249" y="2226367"/>
          <a:ext cx="479552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500">
                  <a:extLst>
                    <a:ext uri="{9D8B030D-6E8A-4147-A177-3AD203B41FA5}">
                      <a16:colId xmlns:a16="http://schemas.microsoft.com/office/drawing/2014/main" val="44086989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1966790115"/>
                    </a:ext>
                  </a:extLst>
                </a:gridCol>
                <a:gridCol w="1843274">
                  <a:extLst>
                    <a:ext uri="{9D8B030D-6E8A-4147-A177-3AD203B41FA5}">
                      <a16:colId xmlns:a16="http://schemas.microsoft.com/office/drawing/2014/main" val="112824868"/>
                    </a:ext>
                  </a:extLst>
                </a:gridCol>
              </a:tblGrid>
              <a:tr h="29724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High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Low Frequency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293417"/>
                  </a:ext>
                </a:extLst>
              </a:tr>
              <a:tr h="297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Compass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0115035"/>
                  </a:ext>
                </a:extLst>
              </a:tr>
              <a:tr h="297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Gyro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7982322"/>
                  </a:ext>
                </a:extLst>
              </a:tr>
            </a:tbl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:a16="http://schemas.microsoft.com/office/drawing/2014/main" id="{2E69B442-FC1E-185C-7F47-576FE9B942BD}"/>
              </a:ext>
            </a:extLst>
          </p:cNvPr>
          <p:cNvSpPr txBox="1"/>
          <p:nvPr/>
        </p:nvSpPr>
        <p:spPr>
          <a:xfrm>
            <a:off x="1256100" y="4579084"/>
            <a:ext cx="598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 + High Pass Filter</a:t>
            </a:r>
          </a:p>
        </p:txBody>
      </p:sp>
      <p:sp>
        <p:nvSpPr>
          <p:cNvPr id="20" name="Seta: Para Baixo 19">
            <a:extLst>
              <a:ext uri="{FF2B5EF4-FFF2-40B4-BE49-F238E27FC236}">
                <a16:creationId xmlns:a16="http://schemas.microsoft.com/office/drawing/2014/main" id="{CEB762FC-56B6-13E5-01CA-A2333F66782F}"/>
              </a:ext>
            </a:extLst>
          </p:cNvPr>
          <p:cNvSpPr/>
          <p:nvPr/>
        </p:nvSpPr>
        <p:spPr>
          <a:xfrm>
            <a:off x="2657475" y="3648654"/>
            <a:ext cx="917932" cy="556879"/>
          </a:xfrm>
          <a:prstGeom prst="downArrow">
            <a:avLst/>
          </a:prstGeom>
          <a:solidFill>
            <a:srgbClr val="0054B7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6ED7A24-B754-F08A-3814-4F9ADB9306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92" t="25002" r="48405" b="15688"/>
          <a:stretch/>
        </p:blipFill>
        <p:spPr>
          <a:xfrm>
            <a:off x="4631531" y="2660700"/>
            <a:ext cx="339984" cy="24874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C6B4244-CC22-1A32-A0E4-8DCD1D86F9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866" t="26226" r="9593" b="15448"/>
          <a:stretch/>
        </p:blipFill>
        <p:spPr>
          <a:xfrm>
            <a:off x="2815309" y="2637049"/>
            <a:ext cx="280260" cy="271376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9150295-4ED8-B40F-BDE6-FF3A961848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92" t="25002" r="48405" b="15688"/>
          <a:stretch/>
        </p:blipFill>
        <p:spPr>
          <a:xfrm>
            <a:off x="2785447" y="3023515"/>
            <a:ext cx="339984" cy="24874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9818873-75D2-8D15-BBA7-8D69146DF0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866" t="26226" r="9593" b="15448"/>
          <a:stretch/>
        </p:blipFill>
        <p:spPr>
          <a:xfrm>
            <a:off x="4661393" y="3023515"/>
            <a:ext cx="280260" cy="271376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F19BDCC1-4C80-B5E2-8272-B0A5EE0E2DE0}"/>
              </a:ext>
            </a:extLst>
          </p:cNvPr>
          <p:cNvSpPr txBox="1"/>
          <p:nvPr/>
        </p:nvSpPr>
        <p:spPr>
          <a:xfrm>
            <a:off x="7566396" y="4741253"/>
            <a:ext cx="4644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Complementary filter block diagram.</a:t>
            </a:r>
          </a:p>
        </p:txBody>
      </p:sp>
    </p:spTree>
    <p:extLst>
      <p:ext uri="{BB962C8B-B14F-4D97-AF65-F5344CB8AC3E}">
        <p14:creationId xmlns:p14="http://schemas.microsoft.com/office/powerpoint/2010/main" val="1430502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83902" y="6537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FCC51F5-FBEA-1295-FAF4-EE240CEFE7D7}"/>
              </a:ext>
            </a:extLst>
          </p:cNvPr>
          <p:cNvSpPr txBox="1"/>
          <p:nvPr/>
        </p:nvSpPr>
        <p:spPr>
          <a:xfrm>
            <a:off x="359302" y="745765"/>
            <a:ext cx="598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Navigation Contributions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876029-BB7A-7349-A2BF-2A9ADA86ADDD}"/>
              </a:ext>
            </a:extLst>
          </p:cNvPr>
          <p:cNvSpPr txBox="1"/>
          <p:nvPr/>
        </p:nvSpPr>
        <p:spPr>
          <a:xfrm>
            <a:off x="4249982" y="31928"/>
            <a:ext cx="369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State of the Art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3133AF-FE43-FE82-5777-3D9205F287CB}"/>
              </a:ext>
            </a:extLst>
          </p:cNvPr>
          <p:cNvSpPr txBox="1"/>
          <p:nvPr/>
        </p:nvSpPr>
        <p:spPr>
          <a:xfrm>
            <a:off x="769849" y="1426646"/>
            <a:ext cx="598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Kalman Filter 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5204185-055B-6917-1424-02F3121438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56" t="5676" r="8554" b="60732"/>
          <a:stretch/>
        </p:blipFill>
        <p:spPr>
          <a:xfrm>
            <a:off x="1365879" y="2533373"/>
            <a:ext cx="4178126" cy="104222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05E6DD9-376C-CAD1-0EE6-49DA462FF2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78" t="65341" r="13226"/>
          <a:stretch/>
        </p:blipFill>
        <p:spPr>
          <a:xfrm>
            <a:off x="6095999" y="2600626"/>
            <a:ext cx="3357967" cy="100203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FA6090D-770D-C985-D825-1F9624D4E54E}"/>
              </a:ext>
            </a:extLst>
          </p:cNvPr>
          <p:cNvSpPr txBox="1"/>
          <p:nvPr/>
        </p:nvSpPr>
        <p:spPr>
          <a:xfrm>
            <a:off x="769849" y="2095370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Linear State Model: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943E62E-F418-505D-5B1C-50F50EC0EE54}"/>
              </a:ext>
            </a:extLst>
          </p:cNvPr>
          <p:cNvSpPr txBox="1"/>
          <p:nvPr/>
        </p:nvSpPr>
        <p:spPr>
          <a:xfrm>
            <a:off x="5644048" y="2011648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Gaussian White Noise: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0455243-D3A0-4F71-CDF2-BABAADC0AA68}"/>
              </a:ext>
            </a:extLst>
          </p:cNvPr>
          <p:cNvSpPr txBox="1"/>
          <p:nvPr/>
        </p:nvSpPr>
        <p:spPr>
          <a:xfrm>
            <a:off x="9453966" y="2280036"/>
            <a:ext cx="357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 noise Covariance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F0257E9-072D-5292-E38F-E50736F263DF}"/>
              </a:ext>
            </a:extLst>
          </p:cNvPr>
          <p:cNvSpPr txBox="1"/>
          <p:nvPr/>
        </p:nvSpPr>
        <p:spPr>
          <a:xfrm>
            <a:off x="9492094" y="3450521"/>
            <a:ext cx="3575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Measurement noise Covariance</a:t>
            </a:r>
          </a:p>
        </p:txBody>
      </p:sp>
      <p:cxnSp>
        <p:nvCxnSpPr>
          <p:cNvPr id="40" name="Conexão reta unidirecional 39">
            <a:extLst>
              <a:ext uri="{FF2B5EF4-FFF2-40B4-BE49-F238E27FC236}">
                <a16:creationId xmlns:a16="http://schemas.microsoft.com/office/drawing/2014/main" id="{245C0895-B261-0532-D575-BBA4B586B90B}"/>
              </a:ext>
            </a:extLst>
          </p:cNvPr>
          <p:cNvCxnSpPr/>
          <p:nvPr/>
        </p:nvCxnSpPr>
        <p:spPr>
          <a:xfrm flipV="1">
            <a:off x="8802554" y="2400084"/>
            <a:ext cx="689540" cy="329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E025F3E3-1A09-795E-2913-B408F4459B7D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219455" y="3423567"/>
            <a:ext cx="272639" cy="180843"/>
          </a:xfrm>
          <a:prstGeom prst="straightConnector1">
            <a:avLst/>
          </a:prstGeom>
          <a:ln>
            <a:solidFill>
              <a:srgbClr val="02090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Uma imagem com texto, Tipo de letra, file, escrita à mão&#10;&#10;Descrição gerada automaticamente">
            <a:extLst>
              <a:ext uri="{FF2B5EF4-FFF2-40B4-BE49-F238E27FC236}">
                <a16:creationId xmlns:a16="http://schemas.microsoft.com/office/drawing/2014/main" id="{49D3AFD3-13F8-D5EC-4C44-441BBB9C1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47" y="4887970"/>
            <a:ext cx="6955816" cy="141955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9715EF0-08C5-8377-5651-A6595A18FA12}"/>
              </a:ext>
            </a:extLst>
          </p:cNvPr>
          <p:cNvSpPr txBox="1"/>
          <p:nvPr/>
        </p:nvSpPr>
        <p:spPr>
          <a:xfrm>
            <a:off x="769849" y="4636326"/>
            <a:ext cx="357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Kalman Cycle: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649D31A-A089-3448-81FB-6BAEE936F088}"/>
              </a:ext>
            </a:extLst>
          </p:cNvPr>
          <p:cNvSpPr txBox="1"/>
          <p:nvPr/>
        </p:nvSpPr>
        <p:spPr>
          <a:xfrm>
            <a:off x="769849" y="3740861"/>
            <a:ext cx="512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Initial state is a gaussian random vector</a:t>
            </a:r>
          </a:p>
        </p:txBody>
      </p:sp>
    </p:spTree>
    <p:extLst>
      <p:ext uri="{BB962C8B-B14F-4D97-AF65-F5344CB8AC3E}">
        <p14:creationId xmlns:p14="http://schemas.microsoft.com/office/powerpoint/2010/main" val="3885959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83902" y="6537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7876029-BB7A-7349-A2BF-2A9ADA86ADDD}"/>
              </a:ext>
            </a:extLst>
          </p:cNvPr>
          <p:cNvSpPr txBox="1"/>
          <p:nvPr/>
        </p:nvSpPr>
        <p:spPr>
          <a:xfrm>
            <a:off x="4249982" y="31928"/>
            <a:ext cx="369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State of the Art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480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Navigation Contributions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3133AF-FE43-FE82-5777-3D9205F287CB}"/>
              </a:ext>
            </a:extLst>
          </p:cNvPr>
          <p:cNvSpPr txBox="1"/>
          <p:nvPr/>
        </p:nvSpPr>
        <p:spPr>
          <a:xfrm>
            <a:off x="769849" y="1426646"/>
            <a:ext cx="598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Extended Kalman Filter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490323B-10F4-0C9B-5E41-62157A6652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7" t="50000" r="7591" b="8439"/>
          <a:stretch/>
        </p:blipFill>
        <p:spPr>
          <a:xfrm>
            <a:off x="6096000" y="2332009"/>
            <a:ext cx="3397396" cy="8254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EF102BD-64E1-F0E0-6E24-F10D43BBC2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21" t="13368" r="15948" b="54013"/>
          <a:stretch/>
        </p:blipFill>
        <p:spPr>
          <a:xfrm>
            <a:off x="2842709" y="2396959"/>
            <a:ext cx="2854603" cy="61985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99A7097-4A90-F22B-09B7-E07568A45A83}"/>
              </a:ext>
            </a:extLst>
          </p:cNvPr>
          <p:cNvSpPr txBox="1"/>
          <p:nvPr/>
        </p:nvSpPr>
        <p:spPr>
          <a:xfrm>
            <a:off x="1085020" y="3866771"/>
            <a:ext cx="2591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Kalman Filter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F964D48-1BDC-805F-E367-114280E2C94F}"/>
              </a:ext>
            </a:extLst>
          </p:cNvPr>
          <p:cNvSpPr txBox="1"/>
          <p:nvPr/>
        </p:nvSpPr>
        <p:spPr>
          <a:xfrm>
            <a:off x="7889729" y="4283573"/>
            <a:ext cx="30477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 optimal estimate !</a:t>
            </a:r>
          </a:p>
          <a:p>
            <a:endParaRPr lang="en-GB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Not the real PDF !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BA07D29-408E-C9A4-C72D-0D823EF63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575" y="4742778"/>
            <a:ext cx="479760" cy="42440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7240656-C1E5-ACE1-5D6E-2E7CFBDC6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5575" y="4258976"/>
            <a:ext cx="470567" cy="41100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F8D2772-27DE-048A-535D-0B7B46AD44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21" t="13368" r="68663" b="61498"/>
          <a:stretch/>
        </p:blipFill>
        <p:spPr>
          <a:xfrm>
            <a:off x="4613223" y="4236799"/>
            <a:ext cx="828001" cy="46003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942F7AF-326D-2548-6F5F-68F97C1A3C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17" t="57153" r="67995" b="17713"/>
          <a:stretch/>
        </p:blipFill>
        <p:spPr>
          <a:xfrm>
            <a:off x="4520768" y="4714203"/>
            <a:ext cx="985499" cy="488000"/>
          </a:xfrm>
          <a:prstGeom prst="rect">
            <a:avLst/>
          </a:prstGeom>
        </p:spPr>
      </p:pic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DF4DBDF5-A51E-0044-4C0E-8E2959F9E327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616142" y="4464477"/>
            <a:ext cx="1997081" cy="2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AA7769CB-2D05-CA91-639F-E45DD9F5D2E5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>
            <a:off x="2625335" y="4954980"/>
            <a:ext cx="1895433" cy="3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479699B5-6BF2-2124-D5B3-9A9437291F61}"/>
              </a:ext>
            </a:extLst>
          </p:cNvPr>
          <p:cNvCxnSpPr/>
          <p:nvPr/>
        </p:nvCxnSpPr>
        <p:spPr>
          <a:xfrm>
            <a:off x="5820230" y="4742778"/>
            <a:ext cx="1741715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8F2AB18-EF9B-FEBC-E68A-80D3D1E3AF93}"/>
              </a:ext>
            </a:extLst>
          </p:cNvPr>
          <p:cNvSpPr txBox="1"/>
          <p:nvPr/>
        </p:nvSpPr>
        <p:spPr>
          <a:xfrm>
            <a:off x="3603043" y="3859516"/>
            <a:ext cx="3047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Extended Kalman Filter</a:t>
            </a:r>
          </a:p>
        </p:txBody>
      </p:sp>
    </p:spTree>
    <p:extLst>
      <p:ext uri="{BB962C8B-B14F-4D97-AF65-F5344CB8AC3E}">
        <p14:creationId xmlns:p14="http://schemas.microsoft.com/office/powerpoint/2010/main" val="176605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C37234FC-175B-9E36-F87E-BC1FE078F0C9}"/>
              </a:ext>
            </a:extLst>
          </p:cNvPr>
          <p:cNvSpPr/>
          <p:nvPr/>
        </p:nvSpPr>
        <p:spPr>
          <a:xfrm>
            <a:off x="0" y="-4401"/>
            <a:ext cx="12192000" cy="63615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AC500F92-3B30-45C7-5F53-0EE92D98E4EB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878" y="0"/>
            <a:ext cx="534562" cy="631755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2C39745-A3DE-3214-718D-A4362CA5416D}"/>
              </a:ext>
            </a:extLst>
          </p:cNvPr>
          <p:cNvSpPr/>
          <p:nvPr/>
        </p:nvSpPr>
        <p:spPr>
          <a:xfrm>
            <a:off x="0" y="6586624"/>
            <a:ext cx="12192000" cy="271376"/>
          </a:xfrm>
          <a:prstGeom prst="rect">
            <a:avLst/>
          </a:prstGeom>
          <a:solidFill>
            <a:srgbClr val="0054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FDCE79-C9D5-05CE-6798-D0A621685B9B}"/>
              </a:ext>
            </a:extLst>
          </p:cNvPr>
          <p:cNvSpPr txBox="1"/>
          <p:nvPr/>
        </p:nvSpPr>
        <p:spPr>
          <a:xfrm>
            <a:off x="11883902" y="6537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0772BDE-163C-FCC7-F03E-58609EABF9F3}"/>
              </a:ext>
            </a:extLst>
          </p:cNvPr>
          <p:cNvSpPr txBox="1"/>
          <p:nvPr/>
        </p:nvSpPr>
        <p:spPr>
          <a:xfrm>
            <a:off x="0" y="6519446"/>
            <a:ext cx="357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ravi.regalo@tecnico.ulisboa.pt</a:t>
            </a:r>
          </a:p>
        </p:txBody>
      </p:sp>
      <p:pic>
        <p:nvPicPr>
          <p:cNvPr id="9" name="Google Shape;64;p14" descr="dsor_cover_1.jpg">
            <a:extLst>
              <a:ext uri="{FF2B5EF4-FFF2-40B4-BE49-F238E27FC236}">
                <a16:creationId xmlns:a16="http://schemas.microsoft.com/office/drawing/2014/main" id="{88472A36-5F55-86D9-A5BA-C44C0CF90D6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427113" y="30347"/>
            <a:ext cx="608769" cy="562901"/>
          </a:xfrm>
          <a:prstGeom prst="rect">
            <a:avLst/>
          </a:prstGeom>
          <a:ln w="0"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7876029-BB7A-7349-A2BF-2A9ADA86ADDD}"/>
              </a:ext>
            </a:extLst>
          </p:cNvPr>
          <p:cNvSpPr txBox="1"/>
          <p:nvPr/>
        </p:nvSpPr>
        <p:spPr>
          <a:xfrm>
            <a:off x="4249982" y="31928"/>
            <a:ext cx="3692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State of the Art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A14491-E0AB-8888-A875-8C0E47D45115}"/>
              </a:ext>
            </a:extLst>
          </p:cNvPr>
          <p:cNvSpPr txBox="1"/>
          <p:nvPr/>
        </p:nvSpPr>
        <p:spPr>
          <a:xfrm>
            <a:off x="359302" y="745765"/>
            <a:ext cx="3117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Lato ExtraBold" panose="020F0502020204030203" pitchFamily="34" charset="0"/>
                <a:ea typeface="Lato ExtraBold" panose="020F0502020204030203" pitchFamily="34" charset="0"/>
                <a:cs typeface="Lato ExtraBold" panose="020F0502020204030203" pitchFamily="34" charset="0"/>
              </a:rPr>
              <a:t>Motion Control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3133AF-FE43-FE82-5777-3D9205F287CB}"/>
              </a:ext>
            </a:extLst>
          </p:cNvPr>
          <p:cNvSpPr txBox="1"/>
          <p:nvPr/>
        </p:nvSpPr>
        <p:spPr>
          <a:xfrm>
            <a:off x="769849" y="1426646"/>
            <a:ext cx="598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Inner-outer-loop structure</a:t>
            </a:r>
          </a:p>
        </p:txBody>
      </p:sp>
      <p:pic>
        <p:nvPicPr>
          <p:cNvPr id="12" name="Imagem 11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46E87DB8-8645-67CE-EAB9-9A24C6FE4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03" y="2460895"/>
            <a:ext cx="8615010" cy="286664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97B98E-B315-ECEF-2F41-5E8F504D6833}"/>
              </a:ext>
            </a:extLst>
          </p:cNvPr>
          <p:cNvSpPr txBox="1"/>
          <p:nvPr/>
        </p:nvSpPr>
        <p:spPr>
          <a:xfrm>
            <a:off x="1724170" y="5256214"/>
            <a:ext cx="4371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Inner-outer-loop control structure block diagram.</a:t>
            </a:r>
          </a:p>
        </p:txBody>
      </p:sp>
    </p:spTree>
    <p:extLst>
      <p:ext uri="{BB962C8B-B14F-4D97-AF65-F5344CB8AC3E}">
        <p14:creationId xmlns:p14="http://schemas.microsoft.com/office/powerpoint/2010/main" val="3414145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2805</TotalTime>
  <Words>3152</Words>
  <Application>Microsoft Office PowerPoint</Application>
  <PresentationFormat>Ecrã Panorâmico</PresentationFormat>
  <Paragraphs>352</Paragraphs>
  <Slides>34</Slides>
  <Notes>33</Notes>
  <HiddenSlides>5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Courier New</vt:lpstr>
      <vt:lpstr>Lato</vt:lpstr>
      <vt:lpstr>Lato ExtraBold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Ravi Alexandre Da Silva Regalo</dc:creator>
  <cp:lastModifiedBy>Ravi Alexandre Da Silva Regalo</cp:lastModifiedBy>
  <cp:revision>50</cp:revision>
  <dcterms:created xsi:type="dcterms:W3CDTF">2024-06-17T17:29:10Z</dcterms:created>
  <dcterms:modified xsi:type="dcterms:W3CDTF">2024-06-20T13:01:17Z</dcterms:modified>
</cp:coreProperties>
</file>